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06930922c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06930922c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program checker and validator is there to check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06930922c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06930922c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06930922c4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06930922c4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fcddc25be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fcddc25be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Thomas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cfcddc25be_4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cfcddc25be_4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Thomas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06f36fff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06f36fff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Thomas</a:t>
            </a:r>
            <a:r>
              <a:rPr lang="en"/>
              <a:t> Front End Technologies</a:t>
            </a:r>
            <a:endParaRPr/>
          </a:p>
          <a:p>
            <a:pPr indent="0" lvl="0" marL="0" rtl="0" algn="l">
              <a:spcBef>
                <a:spcPts val="0"/>
              </a:spcBef>
              <a:spcAft>
                <a:spcPts val="0"/>
              </a:spcAft>
              <a:buNone/>
            </a:pPr>
            <a:r>
              <a:rPr lang="en"/>
              <a:t>Lucas Back End Technologies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cfcddc25be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cfcddc25be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Lucas.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cfcddc25b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cfcddc25b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Cavin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06930922c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06930922c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William</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06930922c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06930922c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William</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06930922c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06930922c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SE 492 - Electronic Program of Study</a:t>
            </a:r>
            <a:endParaRPr/>
          </a:p>
          <a:p>
            <a:pPr indent="0" lvl="0" marL="0" rtl="0" algn="ctr">
              <a:spcBef>
                <a:spcPts val="0"/>
              </a:spcBef>
              <a:spcAft>
                <a:spcPts val="0"/>
              </a:spcAft>
              <a:buNone/>
            </a:pPr>
            <a:r>
              <a:rPr lang="en" sz="2755"/>
              <a:t>sddec21-04</a:t>
            </a:r>
            <a:endParaRPr sz="2755"/>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0"/>
              </a:spcAft>
              <a:buNone/>
            </a:pPr>
            <a:r>
              <a:rPr lang="en"/>
              <a:t>Team: Ellie Bair, Andrew Goluch, Lucas Bell-Steckel, Thomas Hotard, and Cavin Leeds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Schedule Checker</a:t>
            </a:r>
            <a:endParaRPr/>
          </a:p>
        </p:txBody>
      </p:sp>
      <p:sp>
        <p:nvSpPr>
          <p:cNvPr id="140" name="Google Shape;140;p22"/>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300"/>
              <a:t>Degree in d</a:t>
            </a:r>
            <a:r>
              <a:rPr lang="en" sz="1300"/>
              <a:t>atabase-</a:t>
            </a:r>
            <a:endParaRPr sz="1300"/>
          </a:p>
        </p:txBody>
      </p:sp>
      <p:pic>
        <p:nvPicPr>
          <p:cNvPr id="141" name="Google Shape;141;p22"/>
          <p:cNvPicPr preferRelativeResize="0"/>
          <p:nvPr/>
        </p:nvPicPr>
        <p:blipFill rotWithShape="1">
          <a:blip r:embed="rId3">
            <a:alphaModFix/>
          </a:blip>
          <a:srcRect b="21023" l="0" r="0" t="0"/>
          <a:stretch/>
        </p:blipFill>
        <p:spPr>
          <a:xfrm>
            <a:off x="5029050" y="286800"/>
            <a:ext cx="3068724" cy="3609075"/>
          </a:xfrm>
          <a:prstGeom prst="rect">
            <a:avLst/>
          </a:prstGeom>
          <a:noFill/>
          <a:ln>
            <a:noFill/>
          </a:ln>
        </p:spPr>
      </p:pic>
      <p:pic>
        <p:nvPicPr>
          <p:cNvPr id="142" name="Google Shape;142;p22"/>
          <p:cNvPicPr preferRelativeResize="0"/>
          <p:nvPr/>
        </p:nvPicPr>
        <p:blipFill>
          <a:blip r:embed="rId4">
            <a:alphaModFix/>
          </a:blip>
          <a:stretch>
            <a:fillRect/>
          </a:stretch>
        </p:blipFill>
        <p:spPr>
          <a:xfrm>
            <a:off x="311700" y="1582949"/>
            <a:ext cx="3944924" cy="210744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Advisor Side</a:t>
            </a:r>
            <a:endParaRPr/>
          </a:p>
        </p:txBody>
      </p:sp>
      <p:pic>
        <p:nvPicPr>
          <p:cNvPr id="148" name="Google Shape;148;p23"/>
          <p:cNvPicPr preferRelativeResize="0"/>
          <p:nvPr/>
        </p:nvPicPr>
        <p:blipFill>
          <a:blip r:embed="rId3">
            <a:alphaModFix/>
          </a:blip>
          <a:stretch>
            <a:fillRect/>
          </a:stretch>
        </p:blipFill>
        <p:spPr>
          <a:xfrm>
            <a:off x="560550" y="1084125"/>
            <a:ext cx="7305948" cy="341752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154" name="Google Shape;154;p2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Many challenges overcome, including major life events in the team</a:t>
            </a:r>
            <a:endParaRPr/>
          </a:p>
          <a:p>
            <a:pPr indent="-342900" lvl="0" marL="457200" rtl="0" algn="l">
              <a:spcBef>
                <a:spcPts val="0"/>
              </a:spcBef>
              <a:spcAft>
                <a:spcPts val="0"/>
              </a:spcAft>
              <a:buSzPts val="1800"/>
              <a:buChar char="●"/>
            </a:pPr>
            <a:r>
              <a:rPr lang="en"/>
              <a:t>Learned a lot including new languages, </a:t>
            </a:r>
            <a:r>
              <a:rPr lang="en"/>
              <a:t>framework</a:t>
            </a:r>
            <a:r>
              <a:rPr lang="en"/>
              <a:t>, teamwork, and communication</a:t>
            </a:r>
            <a:endParaRPr/>
          </a:p>
          <a:p>
            <a:pPr indent="-342900" lvl="0" marL="457200" rtl="0" algn="l">
              <a:spcBef>
                <a:spcPts val="0"/>
              </a:spcBef>
              <a:spcAft>
                <a:spcPts val="0"/>
              </a:spcAft>
              <a:buSzPts val="1800"/>
              <a:buChar char="●"/>
            </a:pPr>
            <a:r>
              <a:rPr lang="en"/>
              <a:t>Working virtually was difficult but we’re proud of what we were able accomplish with this project</a:t>
            </a:r>
            <a:endParaRPr/>
          </a:p>
          <a:p>
            <a:pPr indent="-342900" lvl="0" marL="457200" rtl="0" algn="l">
              <a:spcBef>
                <a:spcPts val="0"/>
              </a:spcBef>
              <a:spcAft>
                <a:spcPts val="0"/>
              </a:spcAft>
              <a:buSzPts val="1800"/>
              <a:buChar char="●"/>
            </a:pPr>
            <a:r>
              <a:rPr lang="en"/>
              <a:t>We see this as an</a:t>
            </a:r>
            <a:r>
              <a:rPr lang="en"/>
              <a:t> opportunity for future senior design teams to build upon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62500" lnSpcReduction="10000"/>
          </a:bodyPr>
          <a:lstStyle/>
          <a:p>
            <a:pPr indent="0" lvl="0" marL="0" rtl="0" algn="l">
              <a:lnSpc>
                <a:spcPct val="110000"/>
              </a:lnSpc>
              <a:spcBef>
                <a:spcPts val="600"/>
              </a:spcBef>
              <a:spcAft>
                <a:spcPts val="0"/>
              </a:spcAft>
              <a:buNone/>
            </a:pPr>
            <a:r>
              <a:rPr lang="en" sz="2500"/>
              <a:t>Iowa State has coursework requirements each student must fulfill before they graduate.</a:t>
            </a:r>
            <a:endParaRPr sz="2500"/>
          </a:p>
          <a:p>
            <a:pPr indent="0" lvl="0" marL="0" rtl="0" algn="l">
              <a:lnSpc>
                <a:spcPct val="110000"/>
              </a:lnSpc>
              <a:spcBef>
                <a:spcPts val="1000"/>
              </a:spcBef>
              <a:spcAft>
                <a:spcPts val="0"/>
              </a:spcAft>
              <a:buNone/>
            </a:pPr>
            <a:r>
              <a:rPr lang="en" sz="2500"/>
              <a:t>Requirements can be confusing and overwhelming.</a:t>
            </a:r>
            <a:endParaRPr sz="2500"/>
          </a:p>
          <a:p>
            <a:pPr indent="0" lvl="0" marL="0" rtl="0" algn="l">
              <a:lnSpc>
                <a:spcPct val="110000"/>
              </a:lnSpc>
              <a:spcBef>
                <a:spcPts val="1000"/>
              </a:spcBef>
              <a:spcAft>
                <a:spcPts val="0"/>
              </a:spcAft>
              <a:buNone/>
            </a:pPr>
            <a:r>
              <a:rPr lang="en" sz="2500"/>
              <a:t>Every student in the Electrical and Computer Engineering Department (including Software and Cyber Security Engineering majors) needs to create a Program of Study (POS) in their orientation course. </a:t>
            </a:r>
            <a:endParaRPr sz="2500"/>
          </a:p>
          <a:p>
            <a:pPr indent="0" lvl="0" marL="0" rtl="0" algn="l">
              <a:lnSpc>
                <a:spcPct val="110000"/>
              </a:lnSpc>
              <a:spcBef>
                <a:spcPts val="1000"/>
              </a:spcBef>
              <a:spcAft>
                <a:spcPts val="0"/>
              </a:spcAft>
              <a:buNone/>
            </a:pPr>
            <a:r>
              <a:rPr lang="en" sz="2500"/>
              <a:t>These programs are checked by hand, taking enormous amounts of time and leaving room for mistakes to be made. Mistakes overlooked can throw off student progress and discourage achievement.</a:t>
            </a:r>
            <a:endParaRPr sz="2500"/>
          </a:p>
          <a:p>
            <a:pPr indent="0" lvl="0" marL="0" rtl="0" algn="l">
              <a:lnSpc>
                <a:spcPct val="110000"/>
              </a:lnSpc>
              <a:spcBef>
                <a:spcPts val="1000"/>
              </a:spcBef>
              <a:spcAft>
                <a:spcPts val="0"/>
              </a:spcAft>
              <a:buClr>
                <a:schemeClr val="dk1"/>
              </a:buClr>
              <a:buSzPct val="43983"/>
              <a:buFont typeface="Arial"/>
              <a:buNone/>
            </a:pPr>
            <a:r>
              <a:rPr lang="en" sz="2500"/>
              <a:t>Advisors need a solution, an </a:t>
            </a:r>
            <a:r>
              <a:rPr b="1" lang="en" sz="2500"/>
              <a:t>Electronic Program of Study.</a:t>
            </a:r>
            <a:endParaRPr b="1" sz="2500"/>
          </a:p>
          <a:p>
            <a:pPr indent="0" lvl="0" marL="0" rtl="0" algn="l">
              <a:spcBef>
                <a:spcPts val="10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Design</a:t>
            </a:r>
            <a:endParaRPr/>
          </a:p>
        </p:txBody>
      </p:sp>
      <p:sp>
        <p:nvSpPr>
          <p:cNvPr id="98" name="Google Shape;98;p15"/>
          <p:cNvSpPr txBox="1"/>
          <p:nvPr>
            <p:ph idx="1" type="body"/>
          </p:nvPr>
        </p:nvSpPr>
        <p:spPr>
          <a:xfrm>
            <a:off x="311700" y="1172425"/>
            <a:ext cx="87372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The electronic program of study is a web application fulfilling all the requirements of the previous program of study assignments. </a:t>
            </a:r>
            <a:endParaRPr/>
          </a:p>
          <a:p>
            <a:pPr indent="0" lvl="0" marL="0" rtl="0" algn="l">
              <a:spcBef>
                <a:spcPts val="1200"/>
              </a:spcBef>
              <a:spcAft>
                <a:spcPts val="0"/>
              </a:spcAft>
              <a:buClr>
                <a:schemeClr val="dk1"/>
              </a:buClr>
              <a:buSzPts val="1100"/>
              <a:buFont typeface="Arial"/>
              <a:buNone/>
            </a:pPr>
            <a:r>
              <a:rPr lang="en"/>
              <a:t>Two primary users, Advisors and Students. Advisors use the app to view student’s program and provide feedback, suggestions, and cut down on time used to check. </a:t>
            </a:r>
            <a:endParaRPr/>
          </a:p>
          <a:p>
            <a:pPr indent="0" lvl="0" marL="0" rtl="0" algn="l">
              <a:spcBef>
                <a:spcPts val="1200"/>
              </a:spcBef>
              <a:spcAft>
                <a:spcPts val="1200"/>
              </a:spcAft>
              <a:buNone/>
            </a:pPr>
            <a:r>
              <a:rPr lang="en"/>
              <a:t>Students use the program much like the traditional method by adding courses to semesters until all requirements are met. The app checks the document for missing required courses and tells which courses are not required but on the schedule. Students receive instructor feedback and communication.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Software and Technology Platforms</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6254"/>
              <a:t>Frontend Technologies</a:t>
            </a:r>
            <a:endParaRPr sz="6254"/>
          </a:p>
          <a:p>
            <a:pPr indent="-327889" lvl="0" marL="457200" rtl="0" algn="l">
              <a:spcBef>
                <a:spcPts val="1200"/>
              </a:spcBef>
              <a:spcAft>
                <a:spcPts val="0"/>
              </a:spcAft>
              <a:buSzPct val="100000"/>
              <a:buChar char="●"/>
            </a:pPr>
            <a:r>
              <a:rPr lang="en" sz="6254"/>
              <a:t>Javascript is used as our only front end language working in conjunction with backend python to bring relevant database information</a:t>
            </a:r>
            <a:endParaRPr sz="6254"/>
          </a:p>
          <a:p>
            <a:pPr indent="-327889" lvl="0" marL="457200" rtl="0" algn="l">
              <a:spcBef>
                <a:spcPts val="0"/>
              </a:spcBef>
              <a:spcAft>
                <a:spcPts val="0"/>
              </a:spcAft>
              <a:buSzPct val="100000"/>
              <a:buChar char="●"/>
            </a:pPr>
            <a:r>
              <a:rPr lang="en" sz="6254"/>
              <a:t>Django framework is used to easily bring in and format information from database for use with javascript code</a:t>
            </a:r>
            <a:endParaRPr sz="6254"/>
          </a:p>
          <a:p>
            <a:pPr indent="0" lvl="0" marL="0" rtl="0" algn="l">
              <a:spcBef>
                <a:spcPts val="1200"/>
              </a:spcBef>
              <a:spcAft>
                <a:spcPts val="0"/>
              </a:spcAft>
              <a:buNone/>
            </a:pPr>
            <a:r>
              <a:rPr lang="en" sz="6254"/>
              <a:t>Backend Technologies</a:t>
            </a:r>
            <a:endParaRPr sz="6254"/>
          </a:p>
          <a:p>
            <a:pPr indent="-327889" lvl="0" marL="457200" rtl="0" algn="l">
              <a:spcBef>
                <a:spcPts val="1200"/>
              </a:spcBef>
              <a:spcAft>
                <a:spcPts val="0"/>
              </a:spcAft>
              <a:buSzPct val="100000"/>
              <a:buChar char="●"/>
            </a:pPr>
            <a:r>
              <a:rPr lang="en" sz="6254"/>
              <a:t>Python is used as our main back end language to handle the moving of information between our database and frontend</a:t>
            </a:r>
            <a:endParaRPr sz="6254"/>
          </a:p>
          <a:p>
            <a:pPr indent="-327889" lvl="0" marL="457200" rtl="0" algn="l">
              <a:spcBef>
                <a:spcPts val="0"/>
              </a:spcBef>
              <a:spcAft>
                <a:spcPts val="0"/>
              </a:spcAft>
              <a:buSzPct val="100000"/>
              <a:buChar char="●"/>
            </a:pPr>
            <a:r>
              <a:rPr lang="en" sz="6254"/>
              <a:t>Django is used as a backend framework for creating and modifying the database and relations</a:t>
            </a:r>
            <a:endParaRPr sz="6254"/>
          </a:p>
          <a:p>
            <a:pPr indent="-327889" lvl="1" marL="914400" rtl="0" algn="l">
              <a:spcBef>
                <a:spcPts val="0"/>
              </a:spcBef>
              <a:spcAft>
                <a:spcPts val="0"/>
              </a:spcAft>
              <a:buSzPct val="100000"/>
              <a:buChar char="○"/>
            </a:pPr>
            <a:r>
              <a:rPr lang="en" sz="6254"/>
              <a:t>SQLite is used for our database as Django’s default</a:t>
            </a:r>
            <a:endParaRPr sz="6254"/>
          </a:p>
          <a:p>
            <a:pPr indent="-327889" lvl="0" marL="457200" rtl="0" algn="l">
              <a:spcBef>
                <a:spcPts val="0"/>
              </a:spcBef>
              <a:spcAft>
                <a:spcPts val="0"/>
              </a:spcAft>
              <a:buSzPct val="100000"/>
              <a:buChar char="●"/>
            </a:pPr>
            <a:r>
              <a:rPr lang="en" sz="6254"/>
              <a:t>The login is also handled by Django’s login</a:t>
            </a:r>
            <a:endParaRPr sz="6254"/>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Server</a:t>
            </a:r>
            <a:endParaRPr/>
          </a:p>
        </p:txBody>
      </p:sp>
      <p:sp>
        <p:nvSpPr>
          <p:cNvPr id="110" name="Google Shape;110;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There were many hiccups and obstacles in setting up the server and getting the web application running on the server.</a:t>
            </a:r>
            <a:endParaRPr/>
          </a:p>
          <a:p>
            <a:pPr indent="-342900" lvl="0" marL="457200" rtl="0" algn="l">
              <a:spcBef>
                <a:spcPts val="1200"/>
              </a:spcBef>
              <a:spcAft>
                <a:spcPts val="0"/>
              </a:spcAft>
              <a:buSzPts val="1800"/>
              <a:buAutoNum type="arabicPeriod"/>
            </a:pPr>
            <a:r>
              <a:rPr lang="en"/>
              <a:t>The First Server</a:t>
            </a:r>
            <a:endParaRPr/>
          </a:p>
          <a:p>
            <a:pPr indent="-342900" lvl="0" marL="457200" rtl="0" algn="l">
              <a:spcBef>
                <a:spcPts val="0"/>
              </a:spcBef>
              <a:spcAft>
                <a:spcPts val="0"/>
              </a:spcAft>
              <a:buSzPts val="1800"/>
              <a:buAutoNum type="arabicPeriod"/>
            </a:pPr>
            <a:r>
              <a:rPr lang="en"/>
              <a:t>The Second Server</a:t>
            </a:r>
            <a:endParaRPr/>
          </a:p>
          <a:p>
            <a:pPr indent="-342900" lvl="0" marL="457200" rtl="0" algn="l">
              <a:spcBef>
                <a:spcPts val="0"/>
              </a:spcBef>
              <a:spcAft>
                <a:spcPts val="0"/>
              </a:spcAft>
              <a:buSzPts val="1800"/>
              <a:buAutoNum type="arabicPeriod"/>
            </a:pPr>
            <a:r>
              <a:rPr lang="en"/>
              <a:t>The Final Server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Importing</a:t>
            </a:r>
            <a:endParaRPr/>
          </a:p>
        </p:txBody>
      </p:sp>
      <p:sp>
        <p:nvSpPr>
          <p:cNvPr id="116" name="Google Shape;116;p1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No database of courses provided</a:t>
            </a:r>
            <a:endParaRPr/>
          </a:p>
          <a:p>
            <a:pPr indent="-342900" lvl="0" marL="457200" rtl="0" algn="l">
              <a:spcBef>
                <a:spcPts val="0"/>
              </a:spcBef>
              <a:spcAft>
                <a:spcPts val="0"/>
              </a:spcAft>
              <a:buSzPts val="1800"/>
              <a:buChar char="●"/>
            </a:pPr>
            <a:r>
              <a:rPr lang="en"/>
              <a:t>Python web-scraper was developed to be a workaround</a:t>
            </a:r>
            <a:endParaRPr/>
          </a:p>
          <a:p>
            <a:pPr indent="-342900" lvl="0" marL="457200" rtl="0" algn="l">
              <a:spcBef>
                <a:spcPts val="0"/>
              </a:spcBef>
              <a:spcAft>
                <a:spcPts val="0"/>
              </a:spcAft>
              <a:buSzPts val="1800"/>
              <a:buChar char="●"/>
            </a:pPr>
            <a:r>
              <a:rPr lang="en"/>
              <a:t>Successfully got most information for 8000+ courses</a:t>
            </a:r>
            <a:endParaRPr/>
          </a:p>
          <a:p>
            <a:pPr indent="-317500" lvl="1" marL="914400" rtl="0" algn="l">
              <a:spcBef>
                <a:spcPts val="0"/>
              </a:spcBef>
              <a:spcAft>
                <a:spcPts val="0"/>
              </a:spcAft>
              <a:buSzPts val="1400"/>
              <a:buChar char="○"/>
            </a:pPr>
            <a:r>
              <a:rPr lang="en"/>
              <a:t>Prerequisites were ignored due to difficulty with inconsistencies</a:t>
            </a:r>
            <a:endParaRPr/>
          </a:p>
          <a:p>
            <a:pPr indent="0" lvl="0" marL="45720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Database</a:t>
            </a:r>
            <a:endParaRPr/>
          </a:p>
        </p:txBody>
      </p:sp>
      <p:sp>
        <p:nvSpPr>
          <p:cNvPr id="122" name="Google Shape;122;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database has 4 models: </a:t>
            </a:r>
            <a:endParaRPr/>
          </a:p>
          <a:p>
            <a:pPr indent="-342900" lvl="0" marL="457200" rtl="0" algn="l">
              <a:spcBef>
                <a:spcPts val="1200"/>
              </a:spcBef>
              <a:spcAft>
                <a:spcPts val="0"/>
              </a:spcAft>
              <a:buSzPts val="1800"/>
              <a:buChar char="●"/>
            </a:pPr>
            <a:r>
              <a:rPr lang="en"/>
              <a:t>Student: first name, last name, email, classes, etc </a:t>
            </a:r>
            <a:endParaRPr/>
          </a:p>
          <a:p>
            <a:pPr indent="-342900" lvl="0" marL="457200" rtl="0" algn="l">
              <a:spcBef>
                <a:spcPts val="0"/>
              </a:spcBef>
              <a:spcAft>
                <a:spcPts val="0"/>
              </a:spcAft>
              <a:buSzPts val="1800"/>
              <a:buChar char="●"/>
            </a:pPr>
            <a:r>
              <a:rPr lang="en"/>
              <a:t>Advisor: </a:t>
            </a:r>
            <a:r>
              <a:rPr lang="en"/>
              <a:t>first name, last name, email, students, etc</a:t>
            </a:r>
            <a:endParaRPr/>
          </a:p>
          <a:p>
            <a:pPr indent="-342900" lvl="0" marL="457200" rtl="0" algn="l">
              <a:spcBef>
                <a:spcPts val="0"/>
              </a:spcBef>
              <a:spcAft>
                <a:spcPts val="0"/>
              </a:spcAft>
              <a:buSzPts val="1800"/>
              <a:buChar char="●"/>
            </a:pPr>
            <a:r>
              <a:rPr lang="en"/>
              <a:t>Class: major, name, credits, description, etc</a:t>
            </a:r>
            <a:endParaRPr/>
          </a:p>
          <a:p>
            <a:pPr indent="-342900" lvl="0" marL="457200" rtl="0" algn="l">
              <a:spcBef>
                <a:spcPts val="0"/>
              </a:spcBef>
              <a:spcAft>
                <a:spcPts val="0"/>
              </a:spcAft>
              <a:buSzPts val="1800"/>
              <a:buChar char="●"/>
            </a:pPr>
            <a:r>
              <a:rPr lang="en"/>
              <a:t>Degree: name, classes, pick class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API</a:t>
            </a:r>
            <a:endParaRPr/>
          </a:p>
        </p:txBody>
      </p:sp>
      <p:sp>
        <p:nvSpPr>
          <p:cNvPr id="128" name="Google Shape;128;p2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Django </a:t>
            </a:r>
            <a:r>
              <a:rPr lang="en"/>
              <a:t>queries, forms, built-in template tags, and filters</a:t>
            </a:r>
            <a:r>
              <a:rPr lang="en"/>
              <a:t> </a:t>
            </a:r>
            <a:endParaRPr/>
          </a:p>
          <a:p>
            <a:pPr indent="-342900" lvl="0" marL="457200" rtl="0" algn="l">
              <a:spcBef>
                <a:spcPts val="1200"/>
              </a:spcBef>
              <a:spcAft>
                <a:spcPts val="0"/>
              </a:spcAft>
              <a:buSzPts val="1800"/>
              <a:buChar char="●"/>
            </a:pPr>
            <a:r>
              <a:rPr lang="en"/>
              <a:t>Getting class, student, advisor, and degree data</a:t>
            </a:r>
            <a:endParaRPr/>
          </a:p>
          <a:p>
            <a:pPr indent="-342900" lvl="0" marL="457200" rtl="0" algn="l">
              <a:spcBef>
                <a:spcPts val="0"/>
              </a:spcBef>
              <a:spcAft>
                <a:spcPts val="0"/>
              </a:spcAft>
              <a:buSzPts val="1800"/>
              <a:buChar char="●"/>
            </a:pPr>
            <a:r>
              <a:rPr lang="en"/>
              <a:t>Register account</a:t>
            </a:r>
            <a:endParaRPr/>
          </a:p>
          <a:p>
            <a:pPr indent="-342900" lvl="0" marL="457200" rtl="0" algn="l">
              <a:spcBef>
                <a:spcPts val="0"/>
              </a:spcBef>
              <a:spcAft>
                <a:spcPts val="0"/>
              </a:spcAft>
              <a:buSzPts val="1800"/>
              <a:buChar char="●"/>
            </a:pPr>
            <a:r>
              <a:rPr lang="en"/>
              <a:t>Login</a:t>
            </a:r>
            <a:endParaRPr/>
          </a:p>
          <a:p>
            <a:pPr indent="0" lvl="0" marL="0" rtl="0" algn="l">
              <a:spcBef>
                <a:spcPts val="1200"/>
              </a:spcBef>
              <a:spcAft>
                <a:spcPts val="0"/>
              </a:spcAft>
              <a:buNone/>
            </a:pPr>
            <a:r>
              <a:rPr lang="en"/>
              <a:t>Django REST framework</a:t>
            </a:r>
            <a:endParaRPr/>
          </a:p>
          <a:p>
            <a:pPr indent="-342900" lvl="0" marL="457200" rtl="0" algn="l">
              <a:spcBef>
                <a:spcPts val="1200"/>
              </a:spcBef>
              <a:spcAft>
                <a:spcPts val="0"/>
              </a:spcAft>
              <a:buSzPts val="1800"/>
              <a:buChar char="●"/>
            </a:pPr>
            <a:r>
              <a:rPr lang="en"/>
              <a:t>Getting</a:t>
            </a:r>
            <a:r>
              <a:rPr lang="en"/>
              <a:t> student by id</a:t>
            </a:r>
            <a:endParaRPr/>
          </a:p>
          <a:p>
            <a:pPr indent="-342900" lvl="0" marL="457200" rtl="0" algn="l">
              <a:spcBef>
                <a:spcPts val="0"/>
              </a:spcBef>
              <a:spcAft>
                <a:spcPts val="0"/>
              </a:spcAft>
              <a:buSzPts val="1800"/>
              <a:buChar char="●"/>
            </a:pPr>
            <a:r>
              <a:rPr lang="en"/>
              <a:t>Updating </a:t>
            </a:r>
            <a:r>
              <a:rPr lang="en"/>
              <a:t>student </a:t>
            </a:r>
            <a:r>
              <a:rPr lang="en"/>
              <a:t>by id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Schedule Builder</a:t>
            </a:r>
            <a:endParaRPr/>
          </a:p>
        </p:txBody>
      </p:sp>
      <p:pic>
        <p:nvPicPr>
          <p:cNvPr id="134" name="Google Shape;134;p21"/>
          <p:cNvPicPr preferRelativeResize="0"/>
          <p:nvPr/>
        </p:nvPicPr>
        <p:blipFill>
          <a:blip r:embed="rId3">
            <a:alphaModFix/>
          </a:blip>
          <a:stretch>
            <a:fillRect/>
          </a:stretch>
        </p:blipFill>
        <p:spPr>
          <a:xfrm>
            <a:off x="311700" y="1017801"/>
            <a:ext cx="6547226" cy="31841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