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21E117-40F3-4172-B884-117F7A0DDE5B}">
  <a:tblStyle styleId="{7821E117-40F3-4172-B884-117F7A0DDE5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nvas.iastate.edu/courses/78273/files/15219480?module_item_id=360301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“Advices on presentation” </a:t>
            </a:r>
            <a:r>
              <a:rPr lang="en" u="sng">
                <a:solidFill>
                  <a:schemeClr val="hlink"/>
                </a:solidFill>
                <a:hlinkClick r:id="rId3"/>
              </a:rPr>
              <a:t>https://canvas.iastate.edu/courses/78273/files/15219480?module_item_id=3603012</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48049376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48049376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William Peng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48049376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48049376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William Peng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48049376e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48049376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William Peng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0592853e5_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0592853e5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William Peng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48049376e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d48049376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48049376e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d48049376e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Lucas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d48049376e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d48049376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Lucas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0592853e5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0592853e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Lucas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48049376e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d48049376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Drew Front End Technologies</a:t>
            </a:r>
            <a:endParaRPr/>
          </a:p>
          <a:p>
            <a:pPr marL="0" lvl="0" indent="0" algn="l" rtl="0">
              <a:spcBef>
                <a:spcPts val="0"/>
              </a:spcBef>
              <a:spcAft>
                <a:spcPts val="0"/>
              </a:spcAft>
              <a:buNone/>
            </a:pPr>
            <a:r>
              <a:rPr lang="en"/>
              <a:t>Lucas Back End Technologies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48049376e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48049376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Cavin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48049376e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48049376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59c636fb0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59c636fb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Cavin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0592853e5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0592853e5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Cavin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48049376e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48049376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Andrew</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0592853e5_4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0592853e5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William Peng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0592853e5_4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d0592853e5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0592853e5_4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d0592853e5_4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Andrew</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0592853e5_4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d0592853e5_4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Andrew</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0592853e5_4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0592853e5_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Andrew</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48049376e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d48049376e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4804937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d48049376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Cavin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48049376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48049376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Thomas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48049376e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d48049376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if under 20 min</a:t>
            </a:r>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d48049376e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d48049376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Cavin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59fa2853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d59fa285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0592853e5_4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0592853e5_4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Thomas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07eff5cf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07eff5cf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Thomas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48049376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d48049376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Thomas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d48049376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d48049376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Thomas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48049376e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48049376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Lucas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48049376e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48049376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Thomas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a:off x="0" y="4904375"/>
            <a:ext cx="9144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2"/>
                </a:solidFill>
                <a:latin typeface="Courier New"/>
                <a:ea typeface="Courier New"/>
                <a:cs typeface="Courier New"/>
                <a:sym typeface="Courier New"/>
              </a:rPr>
              <a:t>SDDEC21-04 		  				    Electronic Program of Study Form					         Final Presentation</a:t>
            </a:r>
            <a:endParaRPr sz="800">
              <a:solidFill>
                <a:schemeClr val="lt2"/>
              </a:solidFill>
              <a:latin typeface="Courier New"/>
              <a:ea typeface="Courier New"/>
              <a:cs typeface="Courier New"/>
              <a:sym typeface="Courier New"/>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ddec21-04.sd.ece.ia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133"/>
              <a:t>CprE/SE 491 Final Presentation</a:t>
            </a:r>
            <a:endParaRPr sz="4133"/>
          </a:p>
          <a:p>
            <a:pPr marL="0" lvl="0" indent="0" algn="ctr" rtl="0">
              <a:spcBef>
                <a:spcPts val="0"/>
              </a:spcBef>
              <a:spcAft>
                <a:spcPts val="0"/>
              </a:spcAft>
              <a:buNone/>
            </a:pPr>
            <a:endParaRPr sz="3466"/>
          </a:p>
          <a:p>
            <a:pPr marL="0" lvl="0" indent="0" algn="ctr" rtl="0">
              <a:spcBef>
                <a:spcPts val="0"/>
              </a:spcBef>
              <a:spcAft>
                <a:spcPts val="0"/>
              </a:spcAft>
              <a:buNone/>
            </a:pPr>
            <a:r>
              <a:rPr lang="en" sz="4644"/>
              <a:t>Electronic Program of Study Form</a:t>
            </a:r>
            <a:endParaRPr sz="4644"/>
          </a:p>
        </p:txBody>
      </p:sp>
      <p:sp>
        <p:nvSpPr>
          <p:cNvPr id="55" name="Google Shape;55;p13"/>
          <p:cNvSpPr txBox="1">
            <a:spLocks noGrp="1"/>
          </p:cNvSpPr>
          <p:nvPr>
            <p:ph type="subTitle" idx="1"/>
          </p:nvPr>
        </p:nvSpPr>
        <p:spPr>
          <a:xfrm>
            <a:off x="311700" y="2797175"/>
            <a:ext cx="8520600" cy="20946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endParaRPr sz="1994"/>
          </a:p>
          <a:p>
            <a:pPr marL="0" lvl="0" indent="0" algn="ctr" rtl="0">
              <a:spcBef>
                <a:spcPts val="0"/>
              </a:spcBef>
              <a:spcAft>
                <a:spcPts val="0"/>
              </a:spcAft>
              <a:buNone/>
            </a:pPr>
            <a:r>
              <a:rPr lang="en" sz="2700"/>
              <a:t>SDDEC21-04</a:t>
            </a:r>
            <a:endParaRPr sz="2700"/>
          </a:p>
          <a:p>
            <a:pPr marL="0" lvl="0" indent="0" algn="ctr" rtl="0">
              <a:spcBef>
                <a:spcPts val="0"/>
              </a:spcBef>
              <a:spcAft>
                <a:spcPts val="0"/>
              </a:spcAft>
              <a:buNone/>
            </a:pPr>
            <a:endParaRPr sz="1848"/>
          </a:p>
          <a:p>
            <a:pPr marL="0" lvl="0" indent="0" algn="ctr" rtl="0">
              <a:spcBef>
                <a:spcPts val="0"/>
              </a:spcBef>
              <a:spcAft>
                <a:spcPts val="0"/>
              </a:spcAft>
              <a:buNone/>
            </a:pPr>
            <a:r>
              <a:rPr lang="en" sz="2751"/>
              <a:t>Advisor: Maruf Ahamed </a:t>
            </a:r>
            <a:endParaRPr sz="2751"/>
          </a:p>
          <a:p>
            <a:pPr marL="0" lvl="0" indent="0" algn="ctr" rtl="0">
              <a:spcBef>
                <a:spcPts val="0"/>
              </a:spcBef>
              <a:spcAft>
                <a:spcPts val="0"/>
              </a:spcAft>
              <a:buClr>
                <a:schemeClr val="dk1"/>
              </a:buClr>
              <a:buSzPct val="39979"/>
              <a:buFont typeface="Arial"/>
              <a:buNone/>
            </a:pPr>
            <a:r>
              <a:rPr lang="en" sz="2751"/>
              <a:t>Client: Tina Prouty</a:t>
            </a:r>
            <a:endParaRPr sz="2751"/>
          </a:p>
          <a:p>
            <a:pPr marL="0" lvl="0" indent="0" algn="ctr" rtl="0">
              <a:spcBef>
                <a:spcPts val="0"/>
              </a:spcBef>
              <a:spcAft>
                <a:spcPts val="0"/>
              </a:spcAft>
              <a:buNone/>
            </a:pPr>
            <a:r>
              <a:rPr lang="en" sz="2659"/>
              <a:t>Students: Andrew Goluch, Elisabeth Bair, Lucas Bell-Steckel, William Peng, Cavin Leeds, Thomas Hotard</a:t>
            </a:r>
            <a:endParaRPr sz="2659"/>
          </a:p>
          <a:p>
            <a:pPr marL="0" lvl="0" indent="0" algn="ctr" rtl="0">
              <a:spcBef>
                <a:spcPts val="0"/>
              </a:spcBef>
              <a:spcAft>
                <a:spcPts val="0"/>
              </a:spcAft>
              <a:buNone/>
            </a:pPr>
            <a:endParaRPr sz="2659"/>
          </a:p>
          <a:p>
            <a:pPr marL="0" lvl="0" indent="0" algn="ctr" rtl="0">
              <a:spcBef>
                <a:spcPts val="0"/>
              </a:spcBef>
              <a:spcAft>
                <a:spcPts val="0"/>
              </a:spcAft>
              <a:buNone/>
            </a:pPr>
            <a:r>
              <a:rPr lang="en" sz="2659" u="sng">
                <a:solidFill>
                  <a:schemeClr val="hlink"/>
                </a:solidFill>
                <a:hlinkClick r:id="rId3"/>
              </a:rPr>
              <a:t>sddec21-04.sd.ece.iastate.edu</a:t>
            </a:r>
            <a:endParaRPr sz="2659"/>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Risks and Mitigation</a:t>
            </a:r>
            <a:endParaRPr/>
          </a:p>
        </p:txBody>
      </p:sp>
      <p:sp>
        <p:nvSpPr>
          <p:cNvPr id="108" name="Google Shape;10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AutoNum type="arabicPeriod"/>
            </a:pPr>
            <a:r>
              <a:rPr lang="en" sz="1200"/>
              <a:t>Late delivery of software:</a:t>
            </a:r>
            <a:endParaRPr sz="1200"/>
          </a:p>
          <a:p>
            <a:pPr marL="0" lvl="0" indent="0" algn="l" rtl="0">
              <a:lnSpc>
                <a:spcPct val="100000"/>
              </a:lnSpc>
              <a:spcBef>
                <a:spcPts val="0"/>
              </a:spcBef>
              <a:spcAft>
                <a:spcPts val="0"/>
              </a:spcAft>
              <a:buNone/>
            </a:pPr>
            <a:r>
              <a:rPr lang="en" sz="1200"/>
              <a:t>		Set an earlier deadline than the final deadline to have some flexible time for accidents.</a:t>
            </a:r>
            <a:endParaRPr sz="1200"/>
          </a:p>
          <a:p>
            <a:pPr marL="0" lvl="0" indent="0" algn="l" rtl="0">
              <a:lnSpc>
                <a:spcPct val="100000"/>
              </a:lnSpc>
              <a:spcBef>
                <a:spcPts val="0"/>
              </a:spcBef>
              <a:spcAft>
                <a:spcPts val="0"/>
              </a:spcAft>
              <a:buNone/>
            </a:pPr>
            <a:endParaRPr sz="1200"/>
          </a:p>
          <a:p>
            <a:pPr marL="457200" lvl="0" indent="-304800" algn="l" rtl="0">
              <a:lnSpc>
                <a:spcPct val="100000"/>
              </a:lnSpc>
              <a:spcBef>
                <a:spcPts val="0"/>
              </a:spcBef>
              <a:spcAft>
                <a:spcPts val="0"/>
              </a:spcAft>
              <a:buSzPts val="1200"/>
              <a:buAutoNum type="arabicPeriod"/>
            </a:pPr>
            <a:r>
              <a:rPr lang="en" sz="1200"/>
              <a:t>Technology will not meet expectations: </a:t>
            </a:r>
            <a:endParaRPr sz="1200"/>
          </a:p>
          <a:p>
            <a:pPr marL="914400" lvl="0" indent="0" algn="l" rtl="0">
              <a:lnSpc>
                <a:spcPct val="100000"/>
              </a:lnSpc>
              <a:spcBef>
                <a:spcPts val="0"/>
              </a:spcBef>
              <a:spcAft>
                <a:spcPts val="0"/>
              </a:spcAft>
              <a:buNone/>
            </a:pPr>
            <a:r>
              <a:rPr lang="en" sz="1200"/>
              <a:t>Decide 1 or 2 more alternative technology at the beginning to use if the original decision does not meet expectations. </a:t>
            </a:r>
            <a:endParaRPr sz="1200"/>
          </a:p>
          <a:p>
            <a:pPr marL="0" lvl="0" indent="0" algn="l" rtl="0">
              <a:lnSpc>
                <a:spcPct val="100000"/>
              </a:lnSpc>
              <a:spcBef>
                <a:spcPts val="0"/>
              </a:spcBef>
              <a:spcAft>
                <a:spcPts val="0"/>
              </a:spcAft>
              <a:buNone/>
            </a:pPr>
            <a:endParaRPr sz="1200"/>
          </a:p>
          <a:p>
            <a:pPr marL="457200" lvl="0" indent="-304800" algn="l" rtl="0">
              <a:lnSpc>
                <a:spcPct val="100000"/>
              </a:lnSpc>
              <a:spcBef>
                <a:spcPts val="0"/>
              </a:spcBef>
              <a:spcAft>
                <a:spcPts val="0"/>
              </a:spcAft>
              <a:buSzPts val="1200"/>
              <a:buAutoNum type="arabicPeriod"/>
            </a:pPr>
            <a:r>
              <a:rPr lang="en" sz="1200"/>
              <a:t>Changes in requirements:</a:t>
            </a:r>
            <a:endParaRPr sz="1200"/>
          </a:p>
          <a:p>
            <a:pPr marL="457200" lvl="0" indent="457200" algn="l" rtl="0">
              <a:lnSpc>
                <a:spcPct val="100000"/>
              </a:lnSpc>
              <a:spcBef>
                <a:spcPts val="0"/>
              </a:spcBef>
              <a:spcAft>
                <a:spcPts val="0"/>
              </a:spcAft>
              <a:buNone/>
            </a:pPr>
            <a:r>
              <a:rPr lang="en" sz="1200"/>
              <a:t>Implement a modular design so it is easier to add or remove functions.</a:t>
            </a:r>
            <a:endParaRPr sz="1200"/>
          </a:p>
          <a:p>
            <a:pPr marL="0" lvl="0" indent="0" algn="l" rtl="0">
              <a:lnSpc>
                <a:spcPct val="100000"/>
              </a:lnSpc>
              <a:spcBef>
                <a:spcPts val="0"/>
              </a:spcBef>
              <a:spcAft>
                <a:spcPts val="0"/>
              </a:spcAft>
              <a:buNone/>
            </a:pPr>
            <a:endParaRPr sz="1200"/>
          </a:p>
          <a:p>
            <a:pPr marL="457200" lvl="0" indent="-304800" algn="l" rtl="0">
              <a:lnSpc>
                <a:spcPct val="100000"/>
              </a:lnSpc>
              <a:spcBef>
                <a:spcPts val="0"/>
              </a:spcBef>
              <a:spcAft>
                <a:spcPts val="0"/>
              </a:spcAft>
              <a:buSzPts val="1200"/>
              <a:buAutoNum type="arabicPeriod"/>
            </a:pPr>
            <a:r>
              <a:rPr lang="en" sz="1200"/>
              <a:t>Less reuse than planned:</a:t>
            </a:r>
            <a:endParaRPr sz="1200"/>
          </a:p>
          <a:p>
            <a:pPr marL="457200" lvl="0" indent="457200" algn="l" rtl="0">
              <a:lnSpc>
                <a:spcPct val="100000"/>
              </a:lnSpc>
              <a:spcBef>
                <a:spcPts val="0"/>
              </a:spcBef>
              <a:spcAft>
                <a:spcPts val="0"/>
              </a:spcAft>
              <a:buNone/>
            </a:pPr>
            <a:r>
              <a:rPr lang="en" sz="1200"/>
              <a:t>When finished planning, ask the advisor for advice.</a:t>
            </a:r>
            <a:endParaRPr sz="1200"/>
          </a:p>
          <a:p>
            <a:pPr marL="0" lvl="0" indent="0" algn="l" rtl="0">
              <a:lnSpc>
                <a:spcPct val="100000"/>
              </a:lnSpc>
              <a:spcBef>
                <a:spcPts val="0"/>
              </a:spcBef>
              <a:spcAft>
                <a:spcPts val="0"/>
              </a:spcAft>
              <a:buNone/>
            </a:pPr>
            <a:endParaRPr sz="1200"/>
          </a:p>
          <a:p>
            <a:pPr marL="457200" lvl="0" indent="-304800" algn="l" rtl="0">
              <a:lnSpc>
                <a:spcPct val="100000"/>
              </a:lnSpc>
              <a:spcBef>
                <a:spcPts val="0"/>
              </a:spcBef>
              <a:spcAft>
                <a:spcPts val="0"/>
              </a:spcAft>
              <a:buSzPts val="1200"/>
              <a:buAutoNum type="arabicPeriod"/>
            </a:pPr>
            <a:r>
              <a:rPr lang="en" sz="1200"/>
              <a:t>Deviation from software engineering standards:</a:t>
            </a:r>
            <a:endParaRPr sz="1200"/>
          </a:p>
          <a:p>
            <a:pPr marL="457200" lvl="0" indent="457200" algn="l" rtl="0">
              <a:lnSpc>
                <a:spcPct val="100000"/>
              </a:lnSpc>
              <a:spcBef>
                <a:spcPts val="0"/>
              </a:spcBef>
              <a:spcAft>
                <a:spcPts val="0"/>
              </a:spcAft>
              <a:buNone/>
            </a:pPr>
            <a:r>
              <a:rPr lang="en" sz="1200"/>
              <a:t>Check if our code is still valid to the standards every week.</a:t>
            </a:r>
            <a:endParaRPr sz="1200"/>
          </a:p>
          <a:p>
            <a:pPr marL="0" lvl="0" indent="0" algn="l" rtl="0">
              <a:lnSpc>
                <a:spcPct val="100000"/>
              </a:lnSpc>
              <a:spcBef>
                <a:spcPts val="0"/>
              </a:spcBef>
              <a:spcAft>
                <a:spcPts val="0"/>
              </a:spcAft>
              <a:buNone/>
            </a:pPr>
            <a:endParaRPr sz="1200"/>
          </a:p>
          <a:p>
            <a:pPr marL="457200" lvl="0" indent="-304800" algn="l" rtl="0">
              <a:lnSpc>
                <a:spcPct val="100000"/>
              </a:lnSpc>
              <a:spcBef>
                <a:spcPts val="0"/>
              </a:spcBef>
              <a:spcAft>
                <a:spcPts val="0"/>
              </a:spcAft>
              <a:buSzPts val="1200"/>
              <a:buAutoNum type="arabicPeriod"/>
            </a:pPr>
            <a:r>
              <a:rPr lang="en" sz="1200"/>
              <a:t>Poor commenting of source code:</a:t>
            </a:r>
            <a:endParaRPr sz="1200"/>
          </a:p>
          <a:p>
            <a:pPr marL="457200" lvl="0" indent="457200" algn="l" rtl="0">
              <a:lnSpc>
                <a:spcPct val="100000"/>
              </a:lnSpc>
              <a:spcBef>
                <a:spcPts val="0"/>
              </a:spcBef>
              <a:spcAft>
                <a:spcPts val="0"/>
              </a:spcAft>
              <a:buNone/>
            </a:pPr>
            <a:r>
              <a:rPr lang="en" sz="1200"/>
              <a:t>Make sure to comment the code before pushing the code to Git.</a:t>
            </a:r>
            <a:endParaRPr sz="1200"/>
          </a:p>
          <a:p>
            <a:pPr marL="0" lvl="0" indent="0" algn="l" rtl="0">
              <a:spcBef>
                <a:spcPts val="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and Cost Estimate</a:t>
            </a:r>
            <a:endParaRPr/>
          </a:p>
        </p:txBody>
      </p:sp>
      <p:sp>
        <p:nvSpPr>
          <p:cNvPr id="114" name="Google Shape;11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500"/>
              </a:spcBef>
              <a:spcAft>
                <a:spcPts val="0"/>
              </a:spcAft>
              <a:buSzPts val="1800"/>
              <a:buAutoNum type="arabicPeriod"/>
            </a:pPr>
            <a:r>
              <a:rPr lang="en"/>
              <a:t>Git repository.</a:t>
            </a:r>
            <a:endParaRPr/>
          </a:p>
          <a:p>
            <a:pPr marL="457200" lvl="0" indent="-342900" algn="l" rtl="0">
              <a:lnSpc>
                <a:spcPct val="100000"/>
              </a:lnSpc>
              <a:spcBef>
                <a:spcPts val="0"/>
              </a:spcBef>
              <a:spcAft>
                <a:spcPts val="0"/>
              </a:spcAft>
              <a:buSzPts val="1800"/>
              <a:buAutoNum type="arabicPeriod"/>
            </a:pPr>
            <a:r>
              <a:rPr lang="en"/>
              <a:t>Working code editors. </a:t>
            </a:r>
            <a:endParaRPr/>
          </a:p>
          <a:p>
            <a:pPr marL="457200" lvl="0" indent="-342900" algn="l" rtl="0">
              <a:lnSpc>
                <a:spcPct val="100000"/>
              </a:lnSpc>
              <a:spcBef>
                <a:spcPts val="0"/>
              </a:spcBef>
              <a:spcAft>
                <a:spcPts val="0"/>
              </a:spcAft>
              <a:buSzPts val="1800"/>
              <a:buAutoNum type="arabicPeriod"/>
            </a:pPr>
            <a:r>
              <a:rPr lang="en"/>
              <a:t>Database software: MySQL.</a:t>
            </a:r>
            <a:endParaRPr/>
          </a:p>
          <a:p>
            <a:pPr marL="457200" lvl="0" indent="-342900" algn="l" rtl="0">
              <a:lnSpc>
                <a:spcPct val="100000"/>
              </a:lnSpc>
              <a:spcBef>
                <a:spcPts val="0"/>
              </a:spcBef>
              <a:spcAft>
                <a:spcPts val="0"/>
              </a:spcAft>
              <a:buSzPts val="1800"/>
              <a:buAutoNum type="arabicPeriod"/>
            </a:pPr>
            <a:r>
              <a:rPr lang="en"/>
              <a:t>Server costs in the long term. </a:t>
            </a:r>
            <a:endParaRPr/>
          </a:p>
          <a:p>
            <a:pPr marL="457200" lvl="0" indent="-342900" algn="l" rtl="0">
              <a:lnSpc>
                <a:spcPct val="100000"/>
              </a:lnSpc>
              <a:spcBef>
                <a:spcPts val="0"/>
              </a:spcBef>
              <a:spcAft>
                <a:spcPts val="0"/>
              </a:spcAft>
              <a:buSzPts val="1800"/>
              <a:buAutoNum type="arabicPeriod"/>
            </a:pPr>
            <a:r>
              <a:rPr lang="en"/>
              <a:t>Development subscriptions (if our current tools are found to be insufficient).</a:t>
            </a:r>
            <a:endParaRPr/>
          </a:p>
          <a:p>
            <a:pPr marL="0" lvl="0" indent="0" algn="l" rtl="0">
              <a:lnSpc>
                <a:spcPct val="100000"/>
              </a:lnSpc>
              <a:spcBef>
                <a:spcPts val="500"/>
              </a:spcBef>
              <a:spcAft>
                <a:spcPts val="0"/>
              </a:spcAft>
              <a:buNone/>
            </a:pPr>
            <a:endParaRPr/>
          </a:p>
          <a:p>
            <a:pPr marL="0" lvl="0" indent="0" algn="l" rtl="0">
              <a:lnSpc>
                <a:spcPct val="100000"/>
              </a:lnSpc>
              <a:spcBef>
                <a:spcPts val="500"/>
              </a:spcBef>
              <a:spcAft>
                <a:spcPts val="0"/>
              </a:spcAft>
              <a:buNone/>
            </a:pPr>
            <a:r>
              <a:rPr lang="en"/>
              <a:t>Overall, only costs for development/deployment should be the server costs to handle the application in the long term.</a:t>
            </a:r>
            <a:endParaRPr/>
          </a:p>
          <a:p>
            <a:pPr marL="0" lvl="0" indent="0" algn="l" rtl="0">
              <a:spcBef>
                <a:spcPts val="5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Milestones and Schedule</a:t>
            </a:r>
            <a:endParaRPr/>
          </a:p>
        </p:txBody>
      </p:sp>
      <p:sp>
        <p:nvSpPr>
          <p:cNvPr id="120" name="Google Shape;120;p24"/>
          <p:cNvSpPr txBox="1">
            <a:spLocks noGrp="1"/>
          </p:cNvSpPr>
          <p:nvPr>
            <p:ph type="body" idx="1"/>
          </p:nvPr>
        </p:nvSpPr>
        <p:spPr>
          <a:xfrm>
            <a:off x="311700" y="1144075"/>
            <a:ext cx="7866000" cy="3416400"/>
          </a:xfrm>
          <a:prstGeom prst="rect">
            <a:avLst/>
          </a:prstGeom>
        </p:spPr>
        <p:txBody>
          <a:bodyPr spcFirstLastPara="1" wrap="square" lIns="91425" tIns="91425" rIns="91425" bIns="91425" anchor="t" anchorCtr="0">
            <a:normAutofit/>
          </a:bodyPr>
          <a:lstStyle/>
          <a:p>
            <a:pPr marL="457200" lvl="0" indent="-342900" algn="l" rtl="0">
              <a:lnSpc>
                <a:spcPct val="110000"/>
              </a:lnSpc>
              <a:spcBef>
                <a:spcPts val="600"/>
              </a:spcBef>
              <a:spcAft>
                <a:spcPts val="0"/>
              </a:spcAft>
              <a:buSzPts val="1800"/>
              <a:buAutoNum type="arabicPeriod"/>
            </a:pPr>
            <a:r>
              <a:rPr lang="en" dirty="0"/>
              <a:t>Get all requirements from client			April 7th</a:t>
            </a:r>
            <a:endParaRPr dirty="0"/>
          </a:p>
          <a:p>
            <a:pPr marL="457200" lvl="0" indent="-342900" algn="l" rtl="0">
              <a:lnSpc>
                <a:spcPct val="110000"/>
              </a:lnSpc>
              <a:spcBef>
                <a:spcPts val="0"/>
              </a:spcBef>
              <a:spcAft>
                <a:spcPts val="0"/>
              </a:spcAft>
              <a:buSzPts val="1800"/>
              <a:buAutoNum type="arabicPeriod"/>
            </a:pPr>
            <a:r>
              <a:rPr lang="en" dirty="0"/>
              <a:t>Develop a project plan				April 21st</a:t>
            </a:r>
            <a:endParaRPr dirty="0"/>
          </a:p>
          <a:p>
            <a:pPr marL="457200" lvl="0" indent="-342900" algn="l" rtl="0">
              <a:lnSpc>
                <a:spcPct val="110000"/>
              </a:lnSpc>
              <a:spcBef>
                <a:spcPts val="0"/>
              </a:spcBef>
              <a:spcAft>
                <a:spcPts val="0"/>
              </a:spcAft>
              <a:buSzPts val="1800"/>
              <a:buAutoNum type="arabicPeriod"/>
            </a:pPr>
            <a:r>
              <a:rPr lang="en" dirty="0"/>
              <a:t>Setup the database for one program		August 29th</a:t>
            </a:r>
            <a:endParaRPr dirty="0"/>
          </a:p>
          <a:p>
            <a:pPr marL="457200" lvl="0" indent="-342900" algn="l" rtl="0">
              <a:lnSpc>
                <a:spcPct val="110000"/>
              </a:lnSpc>
              <a:spcBef>
                <a:spcPts val="0"/>
              </a:spcBef>
              <a:spcAft>
                <a:spcPts val="0"/>
              </a:spcAft>
              <a:buSzPts val="1800"/>
              <a:buAutoNum type="arabicPeriod"/>
            </a:pPr>
            <a:r>
              <a:rPr lang="en" dirty="0"/>
              <a:t>Create a simple user interface			September 5th</a:t>
            </a:r>
            <a:endParaRPr dirty="0"/>
          </a:p>
          <a:p>
            <a:pPr marL="457200" lvl="0" indent="-342900" algn="l" rtl="0">
              <a:lnSpc>
                <a:spcPct val="110000"/>
              </a:lnSpc>
              <a:spcBef>
                <a:spcPts val="0"/>
              </a:spcBef>
              <a:spcAft>
                <a:spcPts val="0"/>
              </a:spcAft>
              <a:buSzPts val="1800"/>
              <a:buAutoNum type="arabicPeriod"/>
            </a:pPr>
            <a:r>
              <a:rPr lang="en" dirty="0"/>
              <a:t>Setup the database for two more program	September 5th</a:t>
            </a:r>
            <a:endParaRPr dirty="0"/>
          </a:p>
          <a:p>
            <a:pPr marL="457200" lvl="0" indent="-342900" algn="l" rtl="0">
              <a:lnSpc>
                <a:spcPct val="110000"/>
              </a:lnSpc>
              <a:spcBef>
                <a:spcPts val="0"/>
              </a:spcBef>
              <a:spcAft>
                <a:spcPts val="0"/>
              </a:spcAft>
              <a:buSzPts val="1800"/>
              <a:buAutoNum type="arabicPeriod"/>
            </a:pPr>
            <a:r>
              <a:rPr lang="en" dirty="0"/>
              <a:t>Create a more user friendly interface		September 19th</a:t>
            </a:r>
            <a:endParaRPr dirty="0"/>
          </a:p>
          <a:p>
            <a:pPr marL="457200" lvl="0" indent="-342900" algn="l" rtl="0">
              <a:lnSpc>
                <a:spcPct val="110000"/>
              </a:lnSpc>
              <a:spcBef>
                <a:spcPts val="0"/>
              </a:spcBef>
              <a:spcAft>
                <a:spcPts val="0"/>
              </a:spcAft>
              <a:buSzPts val="1800"/>
              <a:buAutoNum type="arabicPeriod"/>
            </a:pPr>
            <a:r>
              <a:rPr lang="en" dirty="0"/>
              <a:t>Have a prototype of the project			October 18th</a:t>
            </a:r>
            <a:endParaRPr dirty="0"/>
          </a:p>
          <a:p>
            <a:pPr marL="457200" lvl="0" indent="-342900" algn="l" rtl="0">
              <a:lnSpc>
                <a:spcPct val="110000"/>
              </a:lnSpc>
              <a:spcBef>
                <a:spcPts val="0"/>
              </a:spcBef>
              <a:spcAft>
                <a:spcPts val="0"/>
              </a:spcAft>
              <a:buSzPts val="1800"/>
              <a:buAutoNum type="arabicPeriod"/>
            </a:pPr>
            <a:r>
              <a:rPr lang="en" dirty="0"/>
              <a:t>Complete project			</a:t>
            </a:r>
            <a:r>
              <a:rPr lang="en"/>
              <a:t>	December </a:t>
            </a:r>
            <a:r>
              <a:rPr lang="en" dirty="0"/>
              <a:t>5th</a:t>
            </a:r>
            <a:endParaRPr dirty="0"/>
          </a:p>
          <a:p>
            <a:pPr marL="0" lvl="0" indent="0" algn="l" rtl="0">
              <a:spcBef>
                <a:spcPts val="1000"/>
              </a:spcBef>
              <a:spcAft>
                <a:spcPts val="12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Project Milestones and Schedule (contd)</a:t>
            </a:r>
            <a:endParaRPr/>
          </a:p>
          <a:p>
            <a:pPr marL="0" lvl="0" indent="0" algn="l" rtl="0">
              <a:spcBef>
                <a:spcPts val="0"/>
              </a:spcBef>
              <a:spcAft>
                <a:spcPts val="0"/>
              </a:spcAft>
              <a:buNone/>
            </a:pPr>
            <a:endParaRPr/>
          </a:p>
        </p:txBody>
      </p:sp>
      <p:pic>
        <p:nvPicPr>
          <p:cNvPr id="126" name="Google Shape;126;p25"/>
          <p:cNvPicPr preferRelativeResize="0"/>
          <p:nvPr/>
        </p:nvPicPr>
        <p:blipFill>
          <a:blip r:embed="rId3">
            <a:alphaModFix/>
          </a:blip>
          <a:stretch>
            <a:fillRect/>
          </a:stretch>
        </p:blipFill>
        <p:spPr>
          <a:xfrm>
            <a:off x="152400" y="1240700"/>
            <a:ext cx="8839199" cy="26620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System Design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Detailed Design</a:t>
            </a:r>
            <a:endParaRPr/>
          </a:p>
        </p:txBody>
      </p:sp>
      <p:sp>
        <p:nvSpPr>
          <p:cNvPr id="137" name="Google Shape;137;p27"/>
          <p:cNvSpPr txBox="1"/>
          <p:nvPr/>
        </p:nvSpPr>
        <p:spPr>
          <a:xfrm>
            <a:off x="446050" y="1925250"/>
            <a:ext cx="4519800" cy="1293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lt2"/>
              </a:buClr>
              <a:buSzPts val="1800"/>
              <a:buChar char="●"/>
            </a:pPr>
            <a:r>
              <a:rPr lang="en" sz="1800">
                <a:solidFill>
                  <a:schemeClr val="lt2"/>
                </a:solidFill>
              </a:rPr>
              <a:t>Developed an Entity-Relationship Diagram for the main database components </a:t>
            </a:r>
            <a:endParaRPr sz="1800">
              <a:solidFill>
                <a:schemeClr val="lt2"/>
              </a:solidFill>
            </a:endParaRPr>
          </a:p>
          <a:p>
            <a:pPr marL="0" lvl="0" indent="0" algn="l" rtl="0">
              <a:spcBef>
                <a:spcPts val="0"/>
              </a:spcBef>
              <a:spcAft>
                <a:spcPts val="0"/>
              </a:spcAft>
              <a:buNone/>
            </a:pPr>
            <a:endParaRPr sz="1800">
              <a:solidFill>
                <a:schemeClr val="lt2"/>
              </a:solidFill>
            </a:endParaRPr>
          </a:p>
        </p:txBody>
      </p:sp>
      <p:pic>
        <p:nvPicPr>
          <p:cNvPr id="138" name="Google Shape;138;p27"/>
          <p:cNvPicPr preferRelativeResize="0"/>
          <p:nvPr/>
        </p:nvPicPr>
        <p:blipFill>
          <a:blip r:embed="rId3">
            <a:alphaModFix/>
          </a:blip>
          <a:stretch>
            <a:fillRect/>
          </a:stretch>
        </p:blipFill>
        <p:spPr>
          <a:xfrm>
            <a:off x="4640253" y="115150"/>
            <a:ext cx="4358675" cy="4794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Detailed Design - Functional Decomposition</a:t>
            </a:r>
            <a:endParaRPr/>
          </a:p>
        </p:txBody>
      </p:sp>
      <p:pic>
        <p:nvPicPr>
          <p:cNvPr id="144" name="Google Shape;144;p28"/>
          <p:cNvPicPr preferRelativeResize="0"/>
          <p:nvPr/>
        </p:nvPicPr>
        <p:blipFill>
          <a:blip r:embed="rId3">
            <a:alphaModFix/>
          </a:blip>
          <a:stretch>
            <a:fillRect/>
          </a:stretch>
        </p:blipFill>
        <p:spPr>
          <a:xfrm>
            <a:off x="796300" y="1127000"/>
            <a:ext cx="7551375" cy="3512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Detailed Design - Functional Decomposition</a:t>
            </a:r>
            <a:endParaRPr/>
          </a:p>
        </p:txBody>
      </p:sp>
      <p:pic>
        <p:nvPicPr>
          <p:cNvPr id="150" name="Google Shape;150;p29"/>
          <p:cNvPicPr preferRelativeResize="0"/>
          <p:nvPr/>
        </p:nvPicPr>
        <p:blipFill>
          <a:blip r:embed="rId3">
            <a:alphaModFix/>
          </a:blip>
          <a:stretch>
            <a:fillRect/>
          </a:stretch>
        </p:blipFill>
        <p:spPr>
          <a:xfrm>
            <a:off x="1664988" y="1017725"/>
            <a:ext cx="5814033" cy="38209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Software and Technology Platforms</a:t>
            </a:r>
            <a:endParaRPr/>
          </a:p>
        </p:txBody>
      </p:sp>
      <p:sp>
        <p:nvSpPr>
          <p:cNvPr id="156" name="Google Shape;156;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6254"/>
              <a:t>Front End Technologies</a:t>
            </a:r>
            <a:endParaRPr sz="6254"/>
          </a:p>
          <a:p>
            <a:pPr marL="457200" lvl="0" indent="-327889" algn="l" rtl="0">
              <a:spcBef>
                <a:spcPts val="1200"/>
              </a:spcBef>
              <a:spcAft>
                <a:spcPts val="0"/>
              </a:spcAft>
              <a:buSzPct val="100000"/>
              <a:buChar char="●"/>
            </a:pPr>
            <a:r>
              <a:rPr lang="en" sz="6254"/>
              <a:t>Javascript will be used as our main front end language unless the need arises to include another</a:t>
            </a:r>
            <a:endParaRPr sz="6254"/>
          </a:p>
          <a:p>
            <a:pPr marL="457200" lvl="0" indent="-327889" algn="l" rtl="0">
              <a:spcBef>
                <a:spcPts val="0"/>
              </a:spcBef>
              <a:spcAft>
                <a:spcPts val="0"/>
              </a:spcAft>
              <a:buSzPct val="100000"/>
              <a:buChar char="●"/>
            </a:pPr>
            <a:r>
              <a:rPr lang="en" sz="6254"/>
              <a:t>Event handling logic will be assisted through the use of jQuery javascript library</a:t>
            </a:r>
            <a:endParaRPr sz="6254"/>
          </a:p>
          <a:p>
            <a:pPr marL="457200" lvl="0" indent="-327889" algn="l" rtl="0">
              <a:spcBef>
                <a:spcPts val="0"/>
              </a:spcBef>
              <a:spcAft>
                <a:spcPts val="0"/>
              </a:spcAft>
              <a:buSzPct val="100000"/>
              <a:buChar char="●"/>
            </a:pPr>
            <a:r>
              <a:rPr lang="en" sz="6254"/>
              <a:t>Ajax library will be used to create a more interactive/easy to use UI</a:t>
            </a:r>
            <a:endParaRPr sz="6254"/>
          </a:p>
          <a:p>
            <a:pPr marL="0" lvl="0" indent="0" algn="l" rtl="0">
              <a:spcBef>
                <a:spcPts val="1200"/>
              </a:spcBef>
              <a:spcAft>
                <a:spcPts val="0"/>
              </a:spcAft>
              <a:buNone/>
            </a:pPr>
            <a:r>
              <a:rPr lang="en" sz="6254"/>
              <a:t>Back End Technologies</a:t>
            </a:r>
            <a:endParaRPr sz="6254"/>
          </a:p>
          <a:p>
            <a:pPr marL="457200" lvl="0" indent="-327889" algn="l" rtl="0">
              <a:spcBef>
                <a:spcPts val="1200"/>
              </a:spcBef>
              <a:spcAft>
                <a:spcPts val="0"/>
              </a:spcAft>
              <a:buSzPct val="100000"/>
              <a:buChar char="●"/>
            </a:pPr>
            <a:r>
              <a:rPr lang="en" sz="6254"/>
              <a:t>Python will be used as our main back end language to handle the moving of information between our database and front end</a:t>
            </a:r>
            <a:endParaRPr sz="6254"/>
          </a:p>
          <a:p>
            <a:pPr marL="457200" lvl="0" indent="-327889" algn="l" rtl="0">
              <a:spcBef>
                <a:spcPts val="0"/>
              </a:spcBef>
              <a:spcAft>
                <a:spcPts val="0"/>
              </a:spcAft>
              <a:buSzPct val="100000"/>
              <a:buChar char="●"/>
            </a:pPr>
            <a:r>
              <a:rPr lang="en" sz="6254"/>
              <a:t>MySQL will be used as our database technology due to our familiarity and experience with the technology</a:t>
            </a:r>
            <a:endParaRPr sz="6254"/>
          </a:p>
          <a:p>
            <a:pPr marL="457200" lvl="0" indent="-327889" algn="l" rtl="0">
              <a:spcBef>
                <a:spcPts val="0"/>
              </a:spcBef>
              <a:spcAft>
                <a:spcPts val="0"/>
              </a:spcAft>
              <a:buSzPct val="100000"/>
              <a:buChar char="●"/>
            </a:pPr>
            <a:r>
              <a:rPr lang="en" sz="6254"/>
              <a:t>The Flask library will be used to help utilize Google’s existing login APIs</a:t>
            </a:r>
            <a:endParaRPr sz="6254"/>
          </a:p>
          <a:p>
            <a:pPr marL="457200" lvl="0" indent="-327889" algn="l" rtl="0">
              <a:spcBef>
                <a:spcPts val="0"/>
              </a:spcBef>
              <a:spcAft>
                <a:spcPts val="0"/>
              </a:spcAft>
              <a:buSzPct val="100000"/>
              <a:buChar char="●"/>
            </a:pPr>
            <a:r>
              <a:rPr lang="en" sz="6254"/>
              <a:t>UFW will be used for the firewall on our server</a:t>
            </a:r>
            <a:endParaRPr sz="6254"/>
          </a:p>
          <a:p>
            <a:pPr marL="0" lvl="0" indent="0" algn="l" rtl="0">
              <a:spcBef>
                <a:spcPts val="120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Testing Framework</a:t>
            </a:r>
            <a:endParaRPr/>
          </a:p>
        </p:txBody>
      </p:sp>
      <p:sp>
        <p:nvSpPr>
          <p:cNvPr id="162" name="Google Shape;162;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Most of the testing will be through Selenium.</a:t>
            </a:r>
            <a:endParaRPr/>
          </a:p>
          <a:p>
            <a:pPr marL="914400" lvl="1" indent="-317500" algn="l" rtl="0">
              <a:spcBef>
                <a:spcPts val="0"/>
              </a:spcBef>
              <a:spcAft>
                <a:spcPts val="0"/>
              </a:spcAft>
              <a:buSzPts val="1400"/>
              <a:buChar char="○"/>
            </a:pPr>
            <a:r>
              <a:rPr lang="en"/>
              <a:t>Acceptance testing</a:t>
            </a:r>
            <a:endParaRPr/>
          </a:p>
          <a:p>
            <a:pPr marL="914400" lvl="1" indent="-317500" algn="l" rtl="0">
              <a:spcBef>
                <a:spcPts val="0"/>
              </a:spcBef>
              <a:spcAft>
                <a:spcPts val="0"/>
              </a:spcAft>
              <a:buSzPts val="1400"/>
              <a:buChar char="○"/>
            </a:pPr>
            <a:r>
              <a:rPr lang="en"/>
              <a:t>Functional testing </a:t>
            </a:r>
            <a:endParaRPr/>
          </a:p>
          <a:p>
            <a:pPr marL="914400" lvl="1" indent="-317500" algn="l" rtl="0">
              <a:spcBef>
                <a:spcPts val="0"/>
              </a:spcBef>
              <a:spcAft>
                <a:spcPts val="0"/>
              </a:spcAft>
              <a:buSzPts val="1400"/>
              <a:buChar char="○"/>
            </a:pPr>
            <a:r>
              <a:rPr lang="en"/>
              <a:t>CI/CD</a:t>
            </a:r>
            <a:endParaRPr/>
          </a:p>
          <a:p>
            <a:pPr marL="457200" lvl="0" indent="-342900" algn="l" rtl="0">
              <a:spcBef>
                <a:spcPts val="0"/>
              </a:spcBef>
              <a:spcAft>
                <a:spcPts val="0"/>
              </a:spcAft>
              <a:buSzPts val="1800"/>
              <a:buChar char="●"/>
            </a:pPr>
            <a:r>
              <a:rPr lang="en"/>
              <a:t>Manual testing</a:t>
            </a:r>
            <a:endParaRPr/>
          </a:p>
          <a:p>
            <a:pPr marL="914400" lvl="1" indent="-317500" algn="l" rtl="0">
              <a:spcBef>
                <a:spcPts val="0"/>
              </a:spcBef>
              <a:spcAft>
                <a:spcPts val="0"/>
              </a:spcAft>
              <a:buSzPts val="1400"/>
              <a:buChar char="○"/>
            </a:pPr>
            <a:r>
              <a:rPr lang="en"/>
              <a:t>We will give the application to one of the 166 courses</a:t>
            </a:r>
            <a:endParaRPr/>
          </a:p>
          <a:p>
            <a:pPr marL="914400" lvl="1" indent="-317500" algn="l" rtl="0">
              <a:spcBef>
                <a:spcPts val="0"/>
              </a:spcBef>
              <a:spcAft>
                <a:spcPts val="0"/>
              </a:spcAft>
              <a:buSzPts val="1400"/>
              <a:buChar char="○"/>
            </a:pPr>
            <a:r>
              <a:rPr lang="en"/>
              <a:t>GUI testing based on student and instructor feedback</a:t>
            </a:r>
            <a:endParaRPr/>
          </a:p>
          <a:p>
            <a:pPr marL="914400" lvl="1" indent="-317500" algn="l" rtl="0">
              <a:spcBef>
                <a:spcPts val="0"/>
              </a:spcBef>
              <a:spcAft>
                <a:spcPts val="0"/>
              </a:spcAft>
              <a:buSzPts val="1400"/>
              <a:buChar char="○"/>
            </a:pPr>
            <a:r>
              <a:rPr lang="en"/>
              <a:t>Will be able to stress test with ~100 simultaneous users</a:t>
            </a:r>
            <a:endParaRPr/>
          </a:p>
        </p:txBody>
      </p:sp>
      <p:pic>
        <p:nvPicPr>
          <p:cNvPr id="163" name="Google Shape;163;p31"/>
          <p:cNvPicPr preferRelativeResize="0"/>
          <p:nvPr/>
        </p:nvPicPr>
        <p:blipFill>
          <a:blip r:embed="rId3">
            <a:alphaModFix/>
          </a:blip>
          <a:stretch>
            <a:fillRect/>
          </a:stretch>
        </p:blipFill>
        <p:spPr>
          <a:xfrm>
            <a:off x="6233975" y="1152463"/>
            <a:ext cx="2095500" cy="2181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Project Plan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 Plan</a:t>
            </a:r>
            <a:endParaRPr/>
          </a:p>
        </p:txBody>
      </p:sp>
      <p:pic>
        <p:nvPicPr>
          <p:cNvPr id="169" name="Google Shape;169;p32"/>
          <p:cNvPicPr preferRelativeResize="0"/>
          <p:nvPr/>
        </p:nvPicPr>
        <p:blipFill>
          <a:blip r:embed="rId3">
            <a:alphaModFix/>
          </a:blip>
          <a:stretch>
            <a:fillRect/>
          </a:stretch>
        </p:blipFill>
        <p:spPr>
          <a:xfrm>
            <a:off x="1521889" y="1152477"/>
            <a:ext cx="6100229" cy="3416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 Cases</a:t>
            </a:r>
            <a:endParaRPr/>
          </a:p>
        </p:txBody>
      </p:sp>
      <p:sp>
        <p:nvSpPr>
          <p:cNvPr id="175" name="Google Shape;175;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457200" lvl="0" indent="-334327" algn="l" rtl="0">
              <a:spcBef>
                <a:spcPts val="0"/>
              </a:spcBef>
              <a:spcAft>
                <a:spcPts val="0"/>
              </a:spcAft>
              <a:buSzPct val="100000"/>
              <a:buChar char="●"/>
            </a:pPr>
            <a:r>
              <a:rPr lang="en"/>
              <a:t>If a student can search the courses they need.</a:t>
            </a:r>
            <a:endParaRPr/>
          </a:p>
          <a:p>
            <a:pPr marL="457200" lvl="0" indent="-334327" algn="l" rtl="0">
              <a:spcBef>
                <a:spcPts val="0"/>
              </a:spcBef>
              <a:spcAft>
                <a:spcPts val="0"/>
              </a:spcAft>
              <a:buSzPct val="100000"/>
              <a:buChar char="●"/>
            </a:pPr>
            <a:r>
              <a:rPr lang="en"/>
              <a:t>If the frontend can pass the user’s schedule to the backend after saving.</a:t>
            </a:r>
            <a:endParaRPr/>
          </a:p>
          <a:p>
            <a:pPr marL="457200" lvl="0" indent="-334327" algn="l" rtl="0">
              <a:spcBef>
                <a:spcPts val="0"/>
              </a:spcBef>
              <a:spcAft>
                <a:spcPts val="0"/>
              </a:spcAft>
              <a:buSzPct val="100000"/>
              <a:buChar char="●"/>
            </a:pPr>
            <a:r>
              <a:rPr lang="en"/>
              <a:t>If a prerequisite does not meet, an alert will show which course is it.</a:t>
            </a:r>
            <a:endParaRPr/>
          </a:p>
          <a:p>
            <a:pPr marL="457200" lvl="0" indent="-334327" algn="l" rtl="0">
              <a:spcBef>
                <a:spcPts val="0"/>
              </a:spcBef>
              <a:spcAft>
                <a:spcPts val="0"/>
              </a:spcAft>
              <a:buSzPct val="100000"/>
              <a:buChar char="●"/>
            </a:pPr>
            <a:r>
              <a:rPr lang="en"/>
              <a:t>If the comments from the advisors can be shown correctly on the students side.</a:t>
            </a:r>
            <a:endParaRPr/>
          </a:p>
          <a:p>
            <a:pPr marL="457200" lvl="0" indent="-334327" algn="l" rtl="0">
              <a:spcBef>
                <a:spcPts val="0"/>
              </a:spcBef>
              <a:spcAft>
                <a:spcPts val="0"/>
              </a:spcAft>
              <a:buSzPct val="100000"/>
              <a:buChar char="●"/>
            </a:pPr>
            <a:r>
              <a:rPr lang="en"/>
              <a:t>If the advisor can approve exceptions to the rules.</a:t>
            </a:r>
            <a:endParaRPr/>
          </a:p>
          <a:p>
            <a:pPr marL="457200" lvl="0" indent="-334327" algn="l" rtl="0">
              <a:spcBef>
                <a:spcPts val="0"/>
              </a:spcBef>
              <a:spcAft>
                <a:spcPts val="0"/>
              </a:spcAft>
              <a:buSzPct val="100000"/>
              <a:buChar char="●"/>
            </a:pPr>
            <a:r>
              <a:rPr lang="en"/>
              <a:t>If the schedule created is missing courses to complete the degree, an alert will show which courses are missing.</a:t>
            </a:r>
            <a:endParaRPr/>
          </a:p>
          <a:p>
            <a:pPr marL="457200" lvl="0" indent="-334327" algn="l" rtl="0">
              <a:spcBef>
                <a:spcPts val="0"/>
              </a:spcBef>
              <a:spcAft>
                <a:spcPts val="0"/>
              </a:spcAft>
              <a:buSzPct val="100000"/>
              <a:buChar char="●"/>
            </a:pPr>
            <a:r>
              <a:rPr lang="en"/>
              <a:t>If advisors can edit, create, and delete courses, catalog rules  and degree programs</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Prototypes</a:t>
            </a:r>
            <a:endParaRPr/>
          </a:p>
        </p:txBody>
      </p:sp>
      <p:sp>
        <p:nvSpPr>
          <p:cNvPr id="181" name="Google Shape;18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We developed a series of mock up designs</a:t>
            </a:r>
            <a:endParaRPr/>
          </a:p>
          <a:p>
            <a:pPr marL="457200" lvl="0" indent="-342900" algn="l" rtl="0">
              <a:spcBef>
                <a:spcPts val="0"/>
              </a:spcBef>
              <a:spcAft>
                <a:spcPts val="0"/>
              </a:spcAft>
              <a:buSzPts val="1800"/>
              <a:buChar char="●"/>
            </a:pPr>
            <a:r>
              <a:rPr lang="en"/>
              <a:t>Backend</a:t>
            </a:r>
            <a:endParaRPr/>
          </a:p>
          <a:p>
            <a:pPr marL="914400" lvl="1" indent="-317500" algn="l" rtl="0">
              <a:spcBef>
                <a:spcPts val="0"/>
              </a:spcBef>
              <a:spcAft>
                <a:spcPts val="0"/>
              </a:spcAft>
              <a:buSzPts val="1400"/>
              <a:buChar char="○"/>
            </a:pPr>
            <a:r>
              <a:rPr lang="en"/>
              <a:t>Created a basic version of the database</a:t>
            </a:r>
            <a:endParaRPr/>
          </a:p>
          <a:p>
            <a:pPr marL="457200" lvl="0" indent="-342900" algn="l" rtl="0">
              <a:spcBef>
                <a:spcPts val="0"/>
              </a:spcBef>
              <a:spcAft>
                <a:spcPts val="0"/>
              </a:spcAft>
              <a:buSzPts val="1800"/>
              <a:buChar char="●"/>
            </a:pPr>
            <a:r>
              <a:rPr lang="en"/>
              <a:t>Frontend</a:t>
            </a:r>
            <a:endParaRPr/>
          </a:p>
          <a:p>
            <a:pPr marL="914400" lvl="1" indent="-317500" algn="l" rtl="0">
              <a:spcBef>
                <a:spcPts val="0"/>
              </a:spcBef>
              <a:spcAft>
                <a:spcPts val="0"/>
              </a:spcAft>
              <a:buSzPts val="1400"/>
              <a:buChar char="○"/>
            </a:pPr>
            <a:r>
              <a:rPr lang="en"/>
              <a:t>Development of GUI prototypes based on feedback from the client</a:t>
            </a:r>
            <a:endParaRPr/>
          </a:p>
          <a:p>
            <a:pPr marL="914400" lvl="1" indent="-317500" algn="l" rtl="0">
              <a:spcBef>
                <a:spcPts val="0"/>
              </a:spcBef>
              <a:spcAft>
                <a:spcPts val="0"/>
              </a:spcAft>
              <a:buSzPts val="1400"/>
              <a:buChar char="○"/>
            </a:pPr>
            <a:r>
              <a:rPr lang="en"/>
              <a:t>Images are available on the website under project documentation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5"/>
          <p:cNvPicPr preferRelativeResize="0"/>
          <p:nvPr/>
        </p:nvPicPr>
        <p:blipFill>
          <a:blip r:embed="rId3">
            <a:alphaModFix/>
          </a:blip>
          <a:stretch>
            <a:fillRect/>
          </a:stretch>
        </p:blipFill>
        <p:spPr>
          <a:xfrm>
            <a:off x="700425" y="414900"/>
            <a:ext cx="7743149" cy="4313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6"/>
          <p:cNvPicPr preferRelativeResize="0"/>
          <p:nvPr/>
        </p:nvPicPr>
        <p:blipFill>
          <a:blip r:embed="rId3">
            <a:alphaModFix/>
          </a:blip>
          <a:stretch>
            <a:fillRect/>
          </a:stretch>
        </p:blipFill>
        <p:spPr>
          <a:xfrm>
            <a:off x="1150326" y="0"/>
            <a:ext cx="6843358"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7"/>
          <p:cNvPicPr preferRelativeResize="0"/>
          <p:nvPr/>
        </p:nvPicPr>
        <p:blipFill>
          <a:blip r:embed="rId3">
            <a:alphaModFix/>
          </a:blip>
          <a:stretch>
            <a:fillRect/>
          </a:stretch>
        </p:blipFill>
        <p:spPr>
          <a:xfrm>
            <a:off x="1251317" y="0"/>
            <a:ext cx="6641366" cy="5143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8"/>
          <p:cNvPicPr preferRelativeResize="0"/>
          <p:nvPr/>
        </p:nvPicPr>
        <p:blipFill>
          <a:blip r:embed="rId3">
            <a:alphaModFix/>
          </a:blip>
          <a:stretch>
            <a:fillRect/>
          </a:stretch>
        </p:blipFill>
        <p:spPr>
          <a:xfrm>
            <a:off x="1262575" y="17000"/>
            <a:ext cx="6618843" cy="5109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9"/>
          <p:cNvPicPr preferRelativeResize="0"/>
          <p:nvPr/>
        </p:nvPicPr>
        <p:blipFill rotWithShape="1">
          <a:blip r:embed="rId3">
            <a:alphaModFix/>
          </a:blip>
          <a:srcRect b="1136"/>
          <a:stretch/>
        </p:blipFill>
        <p:spPr>
          <a:xfrm>
            <a:off x="1292088" y="0"/>
            <a:ext cx="6602263" cy="51767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Conclusion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Current Project Status (relate to milestones)</a:t>
            </a:r>
            <a:endParaRPr/>
          </a:p>
        </p:txBody>
      </p:sp>
      <p:sp>
        <p:nvSpPr>
          <p:cNvPr id="217" name="Google Shape;217;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10000"/>
              </a:lnSpc>
              <a:spcBef>
                <a:spcPts val="600"/>
              </a:spcBef>
              <a:spcAft>
                <a:spcPts val="0"/>
              </a:spcAft>
              <a:buNone/>
            </a:pPr>
            <a:r>
              <a:rPr lang="en" sz="1400"/>
              <a:t>Our team has completed talking to the clients and finished the designing the project plan. </a:t>
            </a:r>
            <a:endParaRPr sz="1400"/>
          </a:p>
          <a:p>
            <a:pPr marL="0" lvl="0" indent="0" algn="l" rtl="0">
              <a:lnSpc>
                <a:spcPct val="110000"/>
              </a:lnSpc>
              <a:spcBef>
                <a:spcPts val="1000"/>
              </a:spcBef>
              <a:spcAft>
                <a:spcPts val="0"/>
              </a:spcAft>
              <a:buNone/>
            </a:pPr>
            <a:r>
              <a:rPr lang="en" sz="1400"/>
              <a:t>We are currently designing the prototype of our project. </a:t>
            </a:r>
            <a:endParaRPr sz="1400"/>
          </a:p>
          <a:p>
            <a:pPr marL="0" lvl="0" indent="0" algn="l" rtl="0">
              <a:lnSpc>
                <a:spcPct val="110000"/>
              </a:lnSpc>
              <a:spcBef>
                <a:spcPts val="1000"/>
              </a:spcBef>
              <a:spcAft>
                <a:spcPts val="0"/>
              </a:spcAft>
              <a:buClr>
                <a:schemeClr val="dk1"/>
              </a:buClr>
              <a:buSzPts val="1100"/>
              <a:buFont typeface="Arial"/>
              <a:buNone/>
            </a:pPr>
            <a:r>
              <a:rPr lang="en" sz="1400"/>
              <a:t>Everything is on schedule by the submission of the project plan. </a:t>
            </a:r>
            <a:endParaRPr sz="1400"/>
          </a:p>
          <a:p>
            <a:pPr marL="0" lvl="0" indent="0" algn="l" rtl="0">
              <a:spcBef>
                <a:spcPts val="10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Statement</a:t>
            </a:r>
            <a:endParaRPr/>
          </a:p>
        </p:txBody>
      </p:sp>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lnSpc>
                <a:spcPct val="110000"/>
              </a:lnSpc>
              <a:spcBef>
                <a:spcPts val="600"/>
              </a:spcBef>
              <a:spcAft>
                <a:spcPts val="0"/>
              </a:spcAft>
              <a:buNone/>
            </a:pPr>
            <a:r>
              <a:rPr lang="en" sz="2500"/>
              <a:t>Iowa State has coursework requirements each student must fulfill before they graduate.</a:t>
            </a:r>
            <a:endParaRPr sz="2500"/>
          </a:p>
          <a:p>
            <a:pPr marL="0" lvl="0" indent="0" algn="l" rtl="0">
              <a:lnSpc>
                <a:spcPct val="110000"/>
              </a:lnSpc>
              <a:spcBef>
                <a:spcPts val="1000"/>
              </a:spcBef>
              <a:spcAft>
                <a:spcPts val="0"/>
              </a:spcAft>
              <a:buNone/>
            </a:pPr>
            <a:r>
              <a:rPr lang="en" sz="2500"/>
              <a:t>Requirements can be confusing and overwhelming.</a:t>
            </a:r>
            <a:endParaRPr sz="2500"/>
          </a:p>
          <a:p>
            <a:pPr marL="0" lvl="0" indent="0" algn="l" rtl="0">
              <a:lnSpc>
                <a:spcPct val="110000"/>
              </a:lnSpc>
              <a:spcBef>
                <a:spcPts val="1000"/>
              </a:spcBef>
              <a:spcAft>
                <a:spcPts val="0"/>
              </a:spcAft>
              <a:buNone/>
            </a:pPr>
            <a:r>
              <a:rPr lang="en" sz="2500"/>
              <a:t>Every student in the Electrical and Computer Engineering Department (including Software and Cyber Security Engineering majors) needs to create a Program of Study (POS) in their orientation course. </a:t>
            </a:r>
            <a:endParaRPr sz="2500"/>
          </a:p>
          <a:p>
            <a:pPr marL="0" lvl="0" indent="0" algn="l" rtl="0">
              <a:lnSpc>
                <a:spcPct val="110000"/>
              </a:lnSpc>
              <a:spcBef>
                <a:spcPts val="1000"/>
              </a:spcBef>
              <a:spcAft>
                <a:spcPts val="0"/>
              </a:spcAft>
              <a:buNone/>
            </a:pPr>
            <a:r>
              <a:rPr lang="en" sz="2500"/>
              <a:t>These programs are checked by hand, taking enormous amounts of time and leaving room for mistakes to be made. Mistakes overlooked can throw off student progress and discourage achievement.</a:t>
            </a:r>
            <a:endParaRPr sz="2500"/>
          </a:p>
          <a:p>
            <a:pPr marL="0" lvl="0" indent="0" algn="l" rtl="0">
              <a:lnSpc>
                <a:spcPct val="110000"/>
              </a:lnSpc>
              <a:spcBef>
                <a:spcPts val="1000"/>
              </a:spcBef>
              <a:spcAft>
                <a:spcPts val="0"/>
              </a:spcAft>
              <a:buClr>
                <a:schemeClr val="dk1"/>
              </a:buClr>
              <a:buSzPct val="43983"/>
              <a:buFont typeface="Arial"/>
              <a:buNone/>
            </a:pPr>
            <a:r>
              <a:rPr lang="en" sz="2500"/>
              <a:t>Advisors need a solution, an </a:t>
            </a:r>
            <a:r>
              <a:rPr lang="en" sz="2500" b="1"/>
              <a:t>Electronic Program of Study.</a:t>
            </a:r>
            <a:endParaRPr sz="2500" b="1"/>
          </a:p>
          <a:p>
            <a:pPr marL="0" lvl="0" indent="0" algn="l" rtl="0">
              <a:spcBef>
                <a:spcPts val="1000"/>
              </a:spcBef>
              <a:spcAft>
                <a:spcPts val="12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Contributions of each project member</a:t>
            </a:r>
            <a:endParaRPr/>
          </a:p>
        </p:txBody>
      </p:sp>
      <p:graphicFrame>
        <p:nvGraphicFramePr>
          <p:cNvPr id="223" name="Google Shape;223;p42"/>
          <p:cNvGraphicFramePr/>
          <p:nvPr/>
        </p:nvGraphicFramePr>
        <p:xfrm>
          <a:off x="460350" y="1113890"/>
          <a:ext cx="3000000" cy="3000000"/>
        </p:xfrm>
        <a:graphic>
          <a:graphicData uri="http://schemas.openxmlformats.org/drawingml/2006/table">
            <a:tbl>
              <a:tblPr>
                <a:noFill/>
                <a:tableStyleId>{7821E117-40F3-4172-B884-117F7A0DDE5B}</a:tableStyleId>
              </a:tblPr>
              <a:tblGrid>
                <a:gridCol w="2790650">
                  <a:extLst>
                    <a:ext uri="{9D8B030D-6E8A-4147-A177-3AD203B41FA5}">
                      <a16:colId xmlns:a16="http://schemas.microsoft.com/office/drawing/2014/main" val="20000"/>
                    </a:ext>
                  </a:extLst>
                </a:gridCol>
                <a:gridCol w="2790650">
                  <a:extLst>
                    <a:ext uri="{9D8B030D-6E8A-4147-A177-3AD203B41FA5}">
                      <a16:colId xmlns:a16="http://schemas.microsoft.com/office/drawing/2014/main" val="20001"/>
                    </a:ext>
                  </a:extLst>
                </a:gridCol>
                <a:gridCol w="2790650">
                  <a:extLst>
                    <a:ext uri="{9D8B030D-6E8A-4147-A177-3AD203B41FA5}">
                      <a16:colId xmlns:a16="http://schemas.microsoft.com/office/drawing/2014/main" val="20002"/>
                    </a:ext>
                  </a:extLst>
                </a:gridCol>
              </a:tblGrid>
              <a:tr h="1723400">
                <a:tc>
                  <a:txBody>
                    <a:bodyPr/>
                    <a:lstStyle/>
                    <a:p>
                      <a:pPr marL="0" lvl="0" indent="0" algn="l" rtl="0">
                        <a:spcBef>
                          <a:spcPts val="0"/>
                        </a:spcBef>
                        <a:spcAft>
                          <a:spcPts val="0"/>
                        </a:spcAft>
                        <a:buNone/>
                      </a:pPr>
                      <a:r>
                        <a:rPr lang="en">
                          <a:solidFill>
                            <a:schemeClr val="lt2"/>
                          </a:solidFill>
                        </a:rPr>
                        <a:t>Andrew Goluch</a:t>
                      </a:r>
                      <a:endParaRPr>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Front End Lead</a:t>
                      </a:r>
                      <a:endParaRPr sz="1200">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Focused on Design Document section 3 and 5</a:t>
                      </a:r>
                      <a:endParaRPr sz="1200">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Updated website</a:t>
                      </a:r>
                      <a:endParaRPr sz="1200">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Created mockup GUI elements</a:t>
                      </a:r>
                      <a:endParaRPr sz="1200">
                        <a:solidFill>
                          <a:schemeClr val="lt2"/>
                        </a:solidFill>
                      </a:endParaRPr>
                    </a:p>
                    <a:p>
                      <a:pPr marL="457200" lvl="0" indent="0" algn="l" rtl="0">
                        <a:spcBef>
                          <a:spcPts val="0"/>
                        </a:spcBef>
                        <a:spcAft>
                          <a:spcPts val="0"/>
                        </a:spcAft>
                        <a:buNone/>
                      </a:pPr>
                      <a:endParaRPr sz="1200">
                        <a:solidFill>
                          <a:schemeClr val="lt2"/>
                        </a:solidFill>
                      </a:endParaRPr>
                    </a:p>
                    <a:p>
                      <a:pPr marL="0" lvl="0" indent="0" algn="l" rtl="0">
                        <a:spcBef>
                          <a:spcPts val="0"/>
                        </a:spcBef>
                        <a:spcAft>
                          <a:spcPts val="0"/>
                        </a:spcAft>
                        <a:buNone/>
                      </a:pPr>
                      <a:endParaRPr>
                        <a:solidFill>
                          <a:schemeClr val="lt2"/>
                        </a:solidFill>
                      </a:endParaRPr>
                    </a:p>
                  </a:txBody>
                  <a:tcPr marL="91425" marR="91425" marT="91425" marB="91425"/>
                </a:tc>
                <a:tc>
                  <a:txBody>
                    <a:bodyPr/>
                    <a:lstStyle/>
                    <a:p>
                      <a:pPr marL="0" lvl="0" indent="0" algn="l" rtl="0">
                        <a:spcBef>
                          <a:spcPts val="0"/>
                        </a:spcBef>
                        <a:spcAft>
                          <a:spcPts val="0"/>
                        </a:spcAft>
                        <a:buNone/>
                      </a:pPr>
                      <a:r>
                        <a:rPr lang="en">
                          <a:solidFill>
                            <a:schemeClr val="lt2"/>
                          </a:solidFill>
                        </a:rPr>
                        <a:t>Lucas Bell-Steckel</a:t>
                      </a:r>
                      <a:endParaRPr>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Back End Lead</a:t>
                      </a:r>
                      <a:endParaRPr sz="1200">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Focused on Design Document section 3</a:t>
                      </a:r>
                      <a:endParaRPr sz="1200">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Created backend infrastructure</a:t>
                      </a:r>
                      <a:endParaRPr sz="1200">
                        <a:solidFill>
                          <a:schemeClr val="lt2"/>
                        </a:solidFill>
                      </a:endParaRPr>
                    </a:p>
                    <a:p>
                      <a:pPr marL="457200" lvl="0" indent="0" algn="l" rtl="0">
                        <a:spcBef>
                          <a:spcPts val="0"/>
                        </a:spcBef>
                        <a:spcAft>
                          <a:spcPts val="0"/>
                        </a:spcAft>
                        <a:buNone/>
                      </a:pPr>
                      <a:endParaRPr sz="1200">
                        <a:solidFill>
                          <a:schemeClr val="lt2"/>
                        </a:solidFill>
                      </a:endParaRPr>
                    </a:p>
                  </a:txBody>
                  <a:tcPr marL="91425" marR="91425" marT="91425" marB="91425"/>
                </a:tc>
                <a:tc>
                  <a:txBody>
                    <a:bodyPr/>
                    <a:lstStyle/>
                    <a:p>
                      <a:pPr marL="0" lvl="0" indent="0" algn="l" rtl="0">
                        <a:spcBef>
                          <a:spcPts val="0"/>
                        </a:spcBef>
                        <a:spcAft>
                          <a:spcPts val="0"/>
                        </a:spcAft>
                        <a:buNone/>
                      </a:pPr>
                      <a:r>
                        <a:rPr lang="en">
                          <a:solidFill>
                            <a:schemeClr val="lt2"/>
                          </a:solidFill>
                        </a:rPr>
                        <a:t>William Peng</a:t>
                      </a:r>
                      <a:endParaRPr>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Full Stack Coordinator</a:t>
                      </a:r>
                      <a:endParaRPr sz="1200">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Focused on Design Document section 2</a:t>
                      </a:r>
                      <a:endParaRPr sz="1200">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Updated website</a:t>
                      </a:r>
                      <a:endParaRPr sz="1200">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Created a mockup GUI element</a:t>
                      </a:r>
                      <a:endParaRPr sz="1200">
                        <a:solidFill>
                          <a:schemeClr val="lt2"/>
                        </a:solidFill>
                      </a:endParaRPr>
                    </a:p>
                  </a:txBody>
                  <a:tcPr marL="91425" marR="91425" marT="91425" marB="91425"/>
                </a:tc>
                <a:extLst>
                  <a:ext uri="{0D108BD9-81ED-4DB2-BD59-A6C34878D82A}">
                    <a16:rowId xmlns:a16="http://schemas.microsoft.com/office/drawing/2014/main" val="10000"/>
                  </a:ext>
                </a:extLst>
              </a:tr>
              <a:tr h="1723400">
                <a:tc>
                  <a:txBody>
                    <a:bodyPr/>
                    <a:lstStyle/>
                    <a:p>
                      <a:pPr marL="0" lvl="0" indent="0" algn="l" rtl="0">
                        <a:spcBef>
                          <a:spcPts val="0"/>
                        </a:spcBef>
                        <a:spcAft>
                          <a:spcPts val="0"/>
                        </a:spcAft>
                        <a:buNone/>
                      </a:pPr>
                      <a:r>
                        <a:rPr lang="en">
                          <a:solidFill>
                            <a:schemeClr val="lt2"/>
                          </a:solidFill>
                        </a:rPr>
                        <a:t>Thomas Hotard</a:t>
                      </a:r>
                      <a:endParaRPr>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Report Manager</a:t>
                      </a:r>
                      <a:endParaRPr sz="1200">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Focused on Design Document section 1 and 2</a:t>
                      </a:r>
                      <a:endParaRPr sz="1200">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Developed a majority of the presentation</a:t>
                      </a:r>
                      <a:endParaRPr sz="1200">
                        <a:solidFill>
                          <a:schemeClr val="lt2"/>
                        </a:solidFill>
                      </a:endParaRPr>
                    </a:p>
                    <a:p>
                      <a:pPr marL="457200" lvl="0" indent="0" algn="l" rtl="0">
                        <a:spcBef>
                          <a:spcPts val="0"/>
                        </a:spcBef>
                        <a:spcAft>
                          <a:spcPts val="0"/>
                        </a:spcAft>
                        <a:buNone/>
                      </a:pPr>
                      <a:endParaRPr sz="1200">
                        <a:solidFill>
                          <a:schemeClr val="lt2"/>
                        </a:solidFill>
                      </a:endParaRPr>
                    </a:p>
                  </a:txBody>
                  <a:tcPr marL="91425" marR="91425" marT="91425" marB="91425"/>
                </a:tc>
                <a:tc>
                  <a:txBody>
                    <a:bodyPr/>
                    <a:lstStyle/>
                    <a:p>
                      <a:pPr marL="0" lvl="0" indent="0" algn="l" rtl="0">
                        <a:spcBef>
                          <a:spcPts val="0"/>
                        </a:spcBef>
                        <a:spcAft>
                          <a:spcPts val="0"/>
                        </a:spcAft>
                        <a:buNone/>
                      </a:pPr>
                      <a:r>
                        <a:rPr lang="en">
                          <a:solidFill>
                            <a:schemeClr val="lt2"/>
                          </a:solidFill>
                        </a:rPr>
                        <a:t>Cavin Leeds</a:t>
                      </a:r>
                      <a:endParaRPr>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Test Engineer</a:t>
                      </a:r>
                      <a:endParaRPr sz="1200">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Focused on Design Document section 4</a:t>
                      </a:r>
                      <a:endParaRPr sz="1200">
                        <a:solidFill>
                          <a:schemeClr val="lt2"/>
                        </a:solidFill>
                      </a:endParaRPr>
                    </a:p>
                    <a:p>
                      <a:pPr marL="457200" lvl="0" indent="0" algn="l" rtl="0">
                        <a:spcBef>
                          <a:spcPts val="0"/>
                        </a:spcBef>
                        <a:spcAft>
                          <a:spcPts val="0"/>
                        </a:spcAft>
                        <a:buNone/>
                      </a:pPr>
                      <a:endParaRPr sz="1200">
                        <a:solidFill>
                          <a:schemeClr val="lt2"/>
                        </a:solidFill>
                      </a:endParaRPr>
                    </a:p>
                    <a:p>
                      <a:pPr marL="457200" lvl="0" indent="0" algn="l" rtl="0">
                        <a:spcBef>
                          <a:spcPts val="0"/>
                        </a:spcBef>
                        <a:spcAft>
                          <a:spcPts val="0"/>
                        </a:spcAft>
                        <a:buNone/>
                      </a:pPr>
                      <a:endParaRPr sz="1200">
                        <a:solidFill>
                          <a:schemeClr val="lt2"/>
                        </a:solidFill>
                      </a:endParaRPr>
                    </a:p>
                  </a:txBody>
                  <a:tcPr marL="91425" marR="91425" marT="91425" marB="91425"/>
                </a:tc>
                <a:tc>
                  <a:txBody>
                    <a:bodyPr/>
                    <a:lstStyle/>
                    <a:p>
                      <a:pPr marL="0" lvl="0" indent="0" algn="l" rtl="0">
                        <a:spcBef>
                          <a:spcPts val="0"/>
                        </a:spcBef>
                        <a:spcAft>
                          <a:spcPts val="0"/>
                        </a:spcAft>
                        <a:buNone/>
                      </a:pPr>
                      <a:r>
                        <a:rPr lang="en">
                          <a:solidFill>
                            <a:schemeClr val="lt2"/>
                          </a:solidFill>
                        </a:rPr>
                        <a:t>Elisabeth Bair</a:t>
                      </a:r>
                      <a:endParaRPr>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Meeting Coordinator</a:t>
                      </a:r>
                      <a:endParaRPr sz="1200">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Focused on Design Document section 1 and 6</a:t>
                      </a:r>
                      <a:endParaRPr sz="1200">
                        <a:solidFill>
                          <a:schemeClr val="lt2"/>
                        </a:solidFill>
                      </a:endParaRPr>
                    </a:p>
                    <a:p>
                      <a:pPr marL="457200" lvl="0" indent="-304800" algn="l" rtl="0">
                        <a:spcBef>
                          <a:spcPts val="0"/>
                        </a:spcBef>
                        <a:spcAft>
                          <a:spcPts val="0"/>
                        </a:spcAft>
                        <a:buClr>
                          <a:schemeClr val="lt2"/>
                        </a:buClr>
                        <a:buSzPts val="1200"/>
                        <a:buChar char="●"/>
                      </a:pPr>
                      <a:r>
                        <a:rPr lang="en" sz="1200">
                          <a:solidFill>
                            <a:schemeClr val="lt2"/>
                          </a:solidFill>
                        </a:rPr>
                        <a:t>Lead group in all meetings</a:t>
                      </a:r>
                      <a:endParaRPr sz="1200">
                        <a:solidFill>
                          <a:schemeClr val="lt2"/>
                        </a:solidFill>
                      </a:endParaRPr>
                    </a:p>
                    <a:p>
                      <a:pPr marL="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solidFill>
                          <a:schemeClr val="lt2"/>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Plan Moving Forward</a:t>
            </a:r>
            <a:endParaRPr/>
          </a:p>
        </p:txBody>
      </p:sp>
      <p:sp>
        <p:nvSpPr>
          <p:cNvPr id="229" name="Google Shape;229;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Summer 2021</a:t>
            </a:r>
            <a:endParaRPr/>
          </a:p>
          <a:p>
            <a:pPr marL="457200" lvl="0" indent="-342900" algn="l" rtl="0">
              <a:spcBef>
                <a:spcPts val="1200"/>
              </a:spcBef>
              <a:spcAft>
                <a:spcPts val="0"/>
              </a:spcAft>
              <a:buSzPts val="1800"/>
              <a:buChar char="●"/>
            </a:pPr>
            <a:r>
              <a:rPr lang="en"/>
              <a:t>Focus on some of the more repetitive tasks</a:t>
            </a:r>
            <a:endParaRPr/>
          </a:p>
          <a:p>
            <a:pPr marL="914400" lvl="1" indent="-317500" algn="l" rtl="0">
              <a:spcBef>
                <a:spcPts val="0"/>
              </a:spcBef>
              <a:spcAft>
                <a:spcPts val="0"/>
              </a:spcAft>
              <a:buSzPts val="1400"/>
              <a:buChar char="○"/>
            </a:pPr>
            <a:r>
              <a:rPr lang="en"/>
              <a:t>Filling the large course database</a:t>
            </a:r>
            <a:endParaRPr/>
          </a:p>
          <a:p>
            <a:pPr marL="457200" lvl="0" indent="-342900" algn="l" rtl="0">
              <a:spcBef>
                <a:spcPts val="0"/>
              </a:spcBef>
              <a:spcAft>
                <a:spcPts val="0"/>
              </a:spcAft>
              <a:buSzPts val="1800"/>
              <a:buChar char="●"/>
            </a:pPr>
            <a:r>
              <a:rPr lang="en"/>
              <a:t>Work won’t be required but team members are welcome to do what they can</a:t>
            </a:r>
            <a:endParaRPr/>
          </a:p>
          <a:p>
            <a:pPr marL="0" lvl="0" indent="0" algn="l" rtl="0">
              <a:spcBef>
                <a:spcPts val="1200"/>
              </a:spcBef>
              <a:spcAft>
                <a:spcPts val="0"/>
              </a:spcAft>
              <a:buNone/>
            </a:pPr>
            <a:r>
              <a:rPr lang="en"/>
              <a:t>Fall 2021</a:t>
            </a:r>
            <a:endParaRPr/>
          </a:p>
          <a:p>
            <a:pPr marL="457200" lvl="0" indent="-342900" algn="l" rtl="0">
              <a:spcBef>
                <a:spcPts val="1200"/>
              </a:spcBef>
              <a:spcAft>
                <a:spcPts val="0"/>
              </a:spcAft>
              <a:buSzPts val="1800"/>
              <a:buChar char="●"/>
            </a:pPr>
            <a:r>
              <a:rPr lang="en"/>
              <a:t>Begin the semester with a team, client, and advisor meeting</a:t>
            </a:r>
            <a:endParaRPr/>
          </a:p>
          <a:p>
            <a:pPr marL="457200" lvl="0" indent="0" algn="l" rtl="0">
              <a:spcBef>
                <a:spcPts val="1200"/>
              </a:spcBef>
              <a:spcAft>
                <a:spcPts val="12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1749125" y="169800"/>
            <a:ext cx="5645750" cy="4782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Conceptual Sketch</a:t>
            </a:r>
            <a:endParaRPr/>
          </a:p>
        </p:txBody>
      </p:sp>
      <p:sp>
        <p:nvSpPr>
          <p:cNvPr id="77" name="Google Shape;77;p17"/>
          <p:cNvSpPr txBox="1">
            <a:spLocks noGrp="1"/>
          </p:cNvSpPr>
          <p:nvPr>
            <p:ph type="body" idx="1"/>
          </p:nvPr>
        </p:nvSpPr>
        <p:spPr>
          <a:xfrm>
            <a:off x="311700" y="1172425"/>
            <a:ext cx="4207800" cy="3416400"/>
          </a:xfrm>
          <a:prstGeom prst="rect">
            <a:avLst/>
          </a:prstGeom>
        </p:spPr>
        <p:txBody>
          <a:bodyPr spcFirstLastPara="1" wrap="square" lIns="91425" tIns="91425" rIns="91425" bIns="91425" anchor="t" anchorCtr="0">
            <a:normAutofit fontScale="77500"/>
          </a:bodyPr>
          <a:lstStyle/>
          <a:p>
            <a:pPr marL="0" lvl="0" indent="0" algn="l" rtl="0">
              <a:spcBef>
                <a:spcPts val="0"/>
              </a:spcBef>
              <a:spcAft>
                <a:spcPts val="0"/>
              </a:spcAft>
              <a:buClr>
                <a:schemeClr val="dk1"/>
              </a:buClr>
              <a:buSzPct val="61111"/>
              <a:buFont typeface="Arial"/>
              <a:buNone/>
            </a:pPr>
            <a:r>
              <a:rPr lang="en"/>
              <a:t>The electronic POS will be a web application fulfilling all the requirements of the previous Program of Study assignments. </a:t>
            </a:r>
            <a:endParaRPr/>
          </a:p>
          <a:p>
            <a:pPr marL="0" lvl="0" indent="0" algn="l" rtl="0">
              <a:spcBef>
                <a:spcPts val="1200"/>
              </a:spcBef>
              <a:spcAft>
                <a:spcPts val="0"/>
              </a:spcAft>
              <a:buClr>
                <a:schemeClr val="dk1"/>
              </a:buClr>
              <a:buSzPct val="61111"/>
              <a:buFont typeface="Arial"/>
              <a:buNone/>
            </a:pPr>
            <a:r>
              <a:rPr lang="en"/>
              <a:t>Two users, Advisors and Students. Advisors use the app to view student’s POS and provide feedback, suggestions, and approve exceptions. </a:t>
            </a:r>
            <a:endParaRPr/>
          </a:p>
          <a:p>
            <a:pPr marL="0" lvl="0" indent="0" algn="l" rtl="0">
              <a:spcBef>
                <a:spcPts val="1200"/>
              </a:spcBef>
              <a:spcAft>
                <a:spcPts val="1200"/>
              </a:spcAft>
              <a:buNone/>
            </a:pPr>
            <a:r>
              <a:rPr lang="en"/>
              <a:t>Students use the program much like the traditional POS by adding courses to semesters until all requirements are met. The web app checks the document for errors such as missing prerequisites or required courses. Students receive instructor feedback and communication.</a:t>
            </a:r>
            <a:endParaRPr/>
          </a:p>
        </p:txBody>
      </p:sp>
      <p:pic>
        <p:nvPicPr>
          <p:cNvPr id="78" name="Google Shape;78;p17"/>
          <p:cNvPicPr preferRelativeResize="0"/>
          <p:nvPr/>
        </p:nvPicPr>
        <p:blipFill rotWithShape="1">
          <a:blip r:embed="rId3">
            <a:alphaModFix/>
          </a:blip>
          <a:srcRect b="27467"/>
          <a:stretch/>
        </p:blipFill>
        <p:spPr>
          <a:xfrm>
            <a:off x="5248825" y="661263"/>
            <a:ext cx="2975055" cy="3820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Functional Requirements</a:t>
            </a:r>
            <a:endParaRPr/>
          </a:p>
          <a:p>
            <a:pPr marL="0" lvl="0" indent="0" algn="l" rtl="0">
              <a:spcBef>
                <a:spcPts val="0"/>
              </a:spcBef>
              <a:spcAft>
                <a:spcPts val="0"/>
              </a:spcAft>
              <a:buNone/>
            </a:pPr>
            <a:endParaRPr/>
          </a:p>
        </p:txBody>
      </p:sp>
      <p:sp>
        <p:nvSpPr>
          <p:cNvPr id="84" name="Google Shape;8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Login using @iastate email</a:t>
            </a:r>
            <a:endParaRPr/>
          </a:p>
          <a:p>
            <a:pPr marL="457200" lvl="0" indent="-342900" algn="l" rtl="0">
              <a:spcBef>
                <a:spcPts val="0"/>
              </a:spcBef>
              <a:spcAft>
                <a:spcPts val="0"/>
              </a:spcAft>
              <a:buSzPts val="1800"/>
              <a:buChar char="●"/>
            </a:pPr>
            <a:r>
              <a:rPr lang="en"/>
              <a:t>Creation of POS for Electrical, Computer, Software, and Cyber Security Engineering majors and their current respective requirements and courses</a:t>
            </a:r>
            <a:endParaRPr/>
          </a:p>
          <a:p>
            <a:pPr marL="457200" lvl="0" indent="-342900" algn="l" rtl="0">
              <a:spcBef>
                <a:spcPts val="0"/>
              </a:spcBef>
              <a:spcAft>
                <a:spcPts val="0"/>
              </a:spcAft>
              <a:buSzPts val="1800"/>
              <a:buChar char="●"/>
            </a:pPr>
            <a:r>
              <a:rPr lang="en"/>
              <a:t>Give warnings for missing classes or courses added without co- or pre-requisites.</a:t>
            </a:r>
            <a:endParaRPr/>
          </a:p>
          <a:p>
            <a:pPr marL="457200" lvl="0" indent="-342900" algn="l" rtl="0">
              <a:spcBef>
                <a:spcPts val="0"/>
              </a:spcBef>
              <a:spcAft>
                <a:spcPts val="0"/>
              </a:spcAft>
              <a:buSzPts val="1800"/>
              <a:buChar char="●"/>
            </a:pPr>
            <a:r>
              <a:rPr lang="en"/>
              <a:t>Advisors can add new classes/requirements to the program</a:t>
            </a:r>
            <a:endParaRPr/>
          </a:p>
          <a:p>
            <a:pPr marL="457200" lvl="0" indent="-342900" algn="l" rtl="0">
              <a:spcBef>
                <a:spcPts val="0"/>
              </a:spcBef>
              <a:spcAft>
                <a:spcPts val="0"/>
              </a:spcAft>
              <a:buSzPts val="1800"/>
              <a:buChar char="●"/>
            </a:pPr>
            <a:r>
              <a:rPr lang="en"/>
              <a:t>Classes are able to be labeled as required, based on a given catalog year</a:t>
            </a:r>
            <a:endParaRPr/>
          </a:p>
          <a:p>
            <a:pPr marL="457200" lvl="0" indent="-342900" algn="l" rtl="0">
              <a:spcBef>
                <a:spcPts val="0"/>
              </a:spcBef>
              <a:spcAft>
                <a:spcPts val="0"/>
              </a:spcAft>
              <a:buSzPts val="1800"/>
              <a:buChar char="●"/>
            </a:pPr>
            <a:r>
              <a:rPr lang="en"/>
              <a:t>Students can request and advisors can approve exceptions</a:t>
            </a:r>
            <a:endParaRPr/>
          </a:p>
          <a:p>
            <a:pPr marL="457200" lvl="0" indent="-342900" algn="l" rtl="0">
              <a:spcBef>
                <a:spcPts val="0"/>
              </a:spcBef>
              <a:spcAft>
                <a:spcPts val="0"/>
              </a:spcAft>
              <a:buSzPts val="1800"/>
              <a:buChar char="●"/>
            </a:pPr>
            <a:r>
              <a:rPr lang="en"/>
              <a:t>Advisors can give feedback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Non-functional requirements</a:t>
            </a:r>
            <a:endParaRPr/>
          </a:p>
        </p:txBody>
      </p:sp>
      <p:sp>
        <p:nvSpPr>
          <p:cNvPr id="90" name="Google Shape;9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Usable on commonly used internet browsers</a:t>
            </a:r>
            <a:endParaRPr/>
          </a:p>
          <a:p>
            <a:pPr marL="457200" lvl="0" indent="-342900" algn="l" rtl="0">
              <a:spcBef>
                <a:spcPts val="0"/>
              </a:spcBef>
              <a:spcAft>
                <a:spcPts val="0"/>
              </a:spcAft>
              <a:buSzPts val="1800"/>
              <a:buChar char="●"/>
            </a:pPr>
            <a:r>
              <a:rPr lang="en"/>
              <a:t>Application is maintainable and will run smoothly for the foreseeable future</a:t>
            </a:r>
            <a:endParaRPr/>
          </a:p>
          <a:p>
            <a:pPr marL="457200" lvl="0" indent="-342900" algn="l" rtl="0">
              <a:spcBef>
                <a:spcPts val="0"/>
              </a:spcBef>
              <a:spcAft>
                <a:spcPts val="0"/>
              </a:spcAft>
              <a:buSzPts val="1800"/>
              <a:buChar char="●"/>
            </a:pPr>
            <a:r>
              <a:rPr lang="en"/>
              <a:t>Application should be capable enough to handle hundreds of users at once and thousands of users over time</a:t>
            </a:r>
            <a:endParaRPr/>
          </a:p>
          <a:p>
            <a:pPr marL="457200" lvl="0" indent="-342900" algn="l" rtl="0">
              <a:spcBef>
                <a:spcPts val="0"/>
              </a:spcBef>
              <a:spcAft>
                <a:spcPts val="0"/>
              </a:spcAft>
              <a:buSzPts val="1800"/>
              <a:buChar char="●"/>
            </a:pPr>
            <a:r>
              <a:rPr lang="en"/>
              <a:t>Application does not store users’ personal information/credentials, and will use existing frameworks to handle information and security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Technical Considerations</a:t>
            </a:r>
            <a:endParaRPr/>
          </a:p>
        </p:txBody>
      </p:sp>
      <p:graphicFrame>
        <p:nvGraphicFramePr>
          <p:cNvPr id="96" name="Google Shape;96;p20"/>
          <p:cNvGraphicFramePr/>
          <p:nvPr/>
        </p:nvGraphicFramePr>
        <p:xfrm>
          <a:off x="952500" y="1017725"/>
          <a:ext cx="3000000" cy="3000000"/>
        </p:xfrm>
        <a:graphic>
          <a:graphicData uri="http://schemas.openxmlformats.org/drawingml/2006/table">
            <a:tbl>
              <a:tblPr>
                <a:noFill/>
                <a:tableStyleId>{7821E117-40F3-4172-B884-117F7A0DDE5B}</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a:solidFill>
                          <a:schemeClr val="lt2"/>
                        </a:solidFill>
                      </a:endParaRPr>
                    </a:p>
                  </a:txBody>
                  <a:tcPr marL="91425" marR="91425" marT="91425" marB="91425"/>
                </a:tc>
                <a:tc>
                  <a:txBody>
                    <a:bodyPr/>
                    <a:lstStyle/>
                    <a:p>
                      <a:pPr marL="0" lvl="0" indent="0" algn="l" rtl="0">
                        <a:spcBef>
                          <a:spcPts val="0"/>
                        </a:spcBef>
                        <a:spcAft>
                          <a:spcPts val="0"/>
                        </a:spcAft>
                        <a:buNone/>
                      </a:pPr>
                      <a:r>
                        <a:rPr lang="en">
                          <a:solidFill>
                            <a:schemeClr val="lt2"/>
                          </a:solidFill>
                        </a:rPr>
                        <a:t>Advantage</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en">
                          <a:solidFill>
                            <a:schemeClr val="lt2"/>
                          </a:solidFill>
                        </a:rPr>
                        <a:t>Disadvantage</a:t>
                      </a:r>
                      <a:endParaRPr>
                        <a:solidFill>
                          <a:schemeClr val="lt2"/>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a:solidFill>
                            <a:schemeClr val="lt2"/>
                          </a:solidFill>
                        </a:rPr>
                        <a:t>Web Application</a:t>
                      </a:r>
                      <a:endParaRPr sz="1800">
                        <a:solidFill>
                          <a:schemeClr val="lt2"/>
                        </a:solidFill>
                      </a:endParaRPr>
                    </a:p>
                  </a:txBody>
                  <a:tcPr marL="91425" marR="91425" marT="91425" marB="91425"/>
                </a:tc>
                <a:tc>
                  <a:txBody>
                    <a:bodyPr/>
                    <a:lstStyle/>
                    <a:p>
                      <a:pPr marL="0" lvl="0" indent="0" algn="l" rtl="0">
                        <a:spcBef>
                          <a:spcPts val="0"/>
                        </a:spcBef>
                        <a:spcAft>
                          <a:spcPts val="0"/>
                        </a:spcAft>
                        <a:buNone/>
                      </a:pPr>
                      <a:r>
                        <a:rPr lang="en">
                          <a:solidFill>
                            <a:schemeClr val="lt2"/>
                          </a:solidFill>
                        </a:rPr>
                        <a:t>Advisors will be able to easily view the POS of their assigned students</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en">
                          <a:solidFill>
                            <a:schemeClr val="lt2"/>
                          </a:solidFill>
                        </a:rPr>
                        <a:t>Need internet connection.</a:t>
                      </a:r>
                      <a:endParaRPr>
                        <a:solidFill>
                          <a:schemeClr val="lt2"/>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1200"/>
                        </a:spcAft>
                        <a:buNone/>
                      </a:pPr>
                      <a:r>
                        <a:rPr lang="en" sz="1800">
                          <a:solidFill>
                            <a:schemeClr val="lt2"/>
                          </a:solidFill>
                        </a:rPr>
                        <a:t>Mobile Application </a:t>
                      </a:r>
                      <a:endParaRPr>
                        <a:solidFill>
                          <a:schemeClr val="lt2"/>
                        </a:solidFill>
                      </a:endParaRPr>
                    </a:p>
                  </a:txBody>
                  <a:tcPr marL="91425" marR="91425" marT="91425" marB="91425"/>
                </a:tc>
                <a:tc>
                  <a:txBody>
                    <a:bodyPr/>
                    <a:lstStyle/>
                    <a:p>
                      <a:pPr marL="0" lvl="0" indent="0" algn="l" rtl="0">
                        <a:lnSpc>
                          <a:spcPct val="115000"/>
                        </a:lnSpc>
                        <a:spcBef>
                          <a:spcPts val="0"/>
                        </a:spcBef>
                        <a:spcAft>
                          <a:spcPts val="1200"/>
                        </a:spcAft>
                        <a:buNone/>
                      </a:pPr>
                      <a:r>
                        <a:rPr lang="en">
                          <a:solidFill>
                            <a:schemeClr val="lt2"/>
                          </a:solidFill>
                        </a:rPr>
                        <a:t>Every student has a mobile device.</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en">
                          <a:solidFill>
                            <a:schemeClr val="lt2"/>
                          </a:solidFill>
                        </a:rPr>
                        <a:t>Can not require a student to have a mobile device.</a:t>
                      </a:r>
                      <a:endParaRPr>
                        <a:solidFill>
                          <a:schemeClr val="lt2"/>
                        </a:solidFill>
                      </a:endParaRPr>
                    </a:p>
                    <a:p>
                      <a:pPr marL="0" lvl="0" indent="0" algn="l" rtl="0">
                        <a:spcBef>
                          <a:spcPts val="0"/>
                        </a:spcBef>
                        <a:spcAft>
                          <a:spcPts val="0"/>
                        </a:spcAft>
                        <a:buNone/>
                      </a:pPr>
                      <a:r>
                        <a:rPr lang="en">
                          <a:solidFill>
                            <a:schemeClr val="lt2"/>
                          </a:solidFill>
                        </a:rPr>
                        <a:t>At least 2 versions: Apple and android.</a:t>
                      </a:r>
                      <a:endParaRPr>
                        <a:solidFill>
                          <a:schemeClr val="lt2"/>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1200"/>
                        </a:spcAft>
                        <a:buNone/>
                      </a:pPr>
                      <a:r>
                        <a:rPr lang="en" sz="1800">
                          <a:solidFill>
                            <a:schemeClr val="lt2"/>
                          </a:solidFill>
                        </a:rPr>
                        <a:t>Desktop Application</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en">
                          <a:solidFill>
                            <a:schemeClr val="lt2"/>
                          </a:solidFill>
                        </a:rPr>
                        <a:t>All Iowa State Students have access to computers through labs and laptop loaner programs</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en">
                          <a:solidFill>
                            <a:schemeClr val="lt2"/>
                          </a:solidFill>
                        </a:rPr>
                        <a:t>At least a version of  Windows, macOS, and Linux.</a:t>
                      </a:r>
                      <a:endParaRPr>
                        <a:solidFill>
                          <a:schemeClr val="lt2"/>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1200"/>
                        </a:spcAft>
                        <a:buNone/>
                      </a:pPr>
                      <a:r>
                        <a:rPr lang="en" sz="1800">
                          <a:solidFill>
                            <a:schemeClr val="lt2"/>
                          </a:solidFill>
                        </a:rPr>
                        <a:t>Canvas Plugin</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en">
                          <a:solidFill>
                            <a:schemeClr val="lt2"/>
                          </a:solidFill>
                        </a:rPr>
                        <a:t>Students are familiar to Canvas</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en">
                          <a:solidFill>
                            <a:schemeClr val="lt2"/>
                          </a:solidFill>
                        </a:rPr>
                        <a:t>Not familiar with developing tools for Canvas.</a:t>
                      </a:r>
                      <a:endParaRPr>
                        <a:solidFill>
                          <a:schemeClr val="lt2"/>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Market Survey</a:t>
            </a:r>
            <a:endParaRPr/>
          </a:p>
        </p:txBody>
      </p:sp>
      <p:sp>
        <p:nvSpPr>
          <p:cNvPr id="102" name="Google Shape;10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Our project will have a lasting impact on both students and advisors here at ISU ECpE/SE/Cyber-security departments</a:t>
            </a:r>
            <a:endParaRPr/>
          </a:p>
          <a:p>
            <a:pPr marL="457200" lvl="0" indent="-342900" algn="l" rtl="0">
              <a:spcBef>
                <a:spcPts val="0"/>
              </a:spcBef>
              <a:spcAft>
                <a:spcPts val="0"/>
              </a:spcAft>
              <a:buSzPts val="1800"/>
              <a:buChar char="●"/>
            </a:pPr>
            <a:r>
              <a:rPr lang="en"/>
              <a:t>ISU advisors will have a noticeable difference in their efficiency of accepting and grading of this infamous assignment</a:t>
            </a:r>
            <a:endParaRPr/>
          </a:p>
          <a:p>
            <a:pPr marL="457200" lvl="0" indent="-342900" algn="l" rtl="0">
              <a:spcBef>
                <a:spcPts val="0"/>
              </a:spcBef>
              <a:spcAft>
                <a:spcPts val="0"/>
              </a:spcAft>
              <a:buSzPts val="1800"/>
              <a:buChar char="●"/>
            </a:pPr>
            <a:r>
              <a:rPr lang="en"/>
              <a:t>Students will spend less time and experience less stress on a historically time consuming and confusing assignment</a:t>
            </a:r>
            <a:endParaRPr/>
          </a:p>
          <a:p>
            <a:pPr marL="457200" lvl="0" indent="-342900" algn="l" rtl="0">
              <a:spcBef>
                <a:spcPts val="0"/>
              </a:spcBef>
              <a:spcAft>
                <a:spcPts val="0"/>
              </a:spcAft>
              <a:buSzPts val="1800"/>
              <a:buChar char="●"/>
            </a:pPr>
            <a:r>
              <a:rPr lang="en"/>
              <a:t>This project will make an immediate difference on our campus, in our own departments</a:t>
            </a: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1415</Words>
  <Application>Microsoft Office PowerPoint</Application>
  <PresentationFormat>On-screen Show (16:9)</PresentationFormat>
  <Paragraphs>199</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Courier New</vt:lpstr>
      <vt:lpstr>Simple Dark</vt:lpstr>
      <vt:lpstr>CprE/SE 491 Final Presentation  Electronic Program of Study Form</vt:lpstr>
      <vt:lpstr>Project Plan</vt:lpstr>
      <vt:lpstr>Problem Statement</vt:lpstr>
      <vt:lpstr>PowerPoint Presentation</vt:lpstr>
      <vt:lpstr>Conceptual Sketch</vt:lpstr>
      <vt:lpstr>Functional Requirements </vt:lpstr>
      <vt:lpstr>Non-functional requirements</vt:lpstr>
      <vt:lpstr>Technical Considerations</vt:lpstr>
      <vt:lpstr>Market Survey</vt:lpstr>
      <vt:lpstr>Risks and Mitigation</vt:lpstr>
      <vt:lpstr>Resources and Cost Estimate</vt:lpstr>
      <vt:lpstr>Project Milestones and Schedule</vt:lpstr>
      <vt:lpstr>Project Milestones and Schedule (contd) </vt:lpstr>
      <vt:lpstr>System Design</vt:lpstr>
      <vt:lpstr>Detailed Design</vt:lpstr>
      <vt:lpstr>Detailed Design - Functional Decomposition</vt:lpstr>
      <vt:lpstr>Detailed Design - Functional Decomposition</vt:lpstr>
      <vt:lpstr>Software and Technology Platforms</vt:lpstr>
      <vt:lpstr>Testing Framework</vt:lpstr>
      <vt:lpstr>Test Plan</vt:lpstr>
      <vt:lpstr>Test Cases</vt:lpstr>
      <vt:lpstr>Prototypes</vt:lpstr>
      <vt:lpstr>PowerPoint Presentation</vt:lpstr>
      <vt:lpstr>PowerPoint Presentation</vt:lpstr>
      <vt:lpstr>PowerPoint Presentation</vt:lpstr>
      <vt:lpstr>PowerPoint Presentation</vt:lpstr>
      <vt:lpstr>PowerPoint Presentation</vt:lpstr>
      <vt:lpstr>Conclusion</vt:lpstr>
      <vt:lpstr>Current Project Status (relate to milestones)</vt:lpstr>
      <vt:lpstr>Contributions of each project member</vt:lpstr>
      <vt:lpstr>Plan Moving Forward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CprE/SE 491 Final Presentation  Electronic Program of Study Form</dc:title>
  <cp:lastModifiedBy>Drew Goluch</cp:lastModifiedBy>
  <cp:revision>1</cp:revision>
  <dcterms:modified xsi:type="dcterms:W3CDTF">2021-04-28T03:10:03Z</dcterms:modified>
</cp:coreProperties>
</file>